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4"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Lst>
  <p:sldSz cy="5143500" cx="9144000"/>
  <p:notesSz cx="6858000" cy="9144000"/>
  <p:embeddedFontLst>
    <p:embeddedFont>
      <p:font typeface="Montserrat SemiBold"/>
      <p:regular r:id="rId65"/>
      <p:bold r:id="rId66"/>
      <p:italic r:id="rId67"/>
      <p:boldItalic r:id="rId68"/>
    </p:embeddedFont>
    <p:embeddedFont>
      <p:font typeface="Roboto"/>
      <p:regular r:id="rId69"/>
      <p:bold r:id="rId70"/>
      <p:italic r:id="rId71"/>
      <p:boldItalic r:id="rId72"/>
    </p:embeddedFont>
    <p:embeddedFont>
      <p:font typeface="Montserrat"/>
      <p:regular r:id="rId73"/>
      <p:bold r:id="rId74"/>
      <p:italic r:id="rId75"/>
      <p:boldItalic r:id="rId76"/>
    </p:embeddedFont>
    <p:embeddedFont>
      <p:font typeface="Montserrat Medium"/>
      <p:regular r:id="rId77"/>
      <p:bold r:id="rId78"/>
      <p:italic r:id="rId79"/>
      <p:boldItalic r:id="rId80"/>
    </p:embeddedFont>
    <p:embeddedFont>
      <p:font typeface="Arial Black"/>
      <p:regular r:id="rId81"/>
    </p:embeddedFont>
    <p:embeddedFont>
      <p:font typeface="Montserrat ExtraBold"/>
      <p:bold r:id="rId82"/>
      <p:boldItalic r:id="rId83"/>
    </p:embeddedFont>
    <p:embeddedFont>
      <p:font typeface="Century Gothic"/>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88" roundtripDataSignature="AMtx7mgzrXWOfa+RcaPt7Ge1THcbUl8jT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Rehapriadarsini Manikandasamy"/>
  <p:cmAuthor clrIdx="1" id="1" initials="" lastIdx="1" name="Arielle Math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CenturyGothic-regular.fntdata"/><Relationship Id="rId83" Type="http://schemas.openxmlformats.org/officeDocument/2006/relationships/font" Target="fonts/MontserratExtraBold-boldItalic.fntdata"/><Relationship Id="rId42" Type="http://schemas.openxmlformats.org/officeDocument/2006/relationships/slide" Target="slides/slide34.xml"/><Relationship Id="rId86" Type="http://schemas.openxmlformats.org/officeDocument/2006/relationships/font" Target="fonts/CenturyGothic-italic.fntdata"/><Relationship Id="rId41" Type="http://schemas.openxmlformats.org/officeDocument/2006/relationships/slide" Target="slides/slide33.xml"/><Relationship Id="rId85" Type="http://schemas.openxmlformats.org/officeDocument/2006/relationships/font" Target="fonts/CenturyGothic-bold.fntdata"/><Relationship Id="rId44" Type="http://schemas.openxmlformats.org/officeDocument/2006/relationships/slide" Target="slides/slide36.xml"/><Relationship Id="rId88" Type="http://customschemas.google.com/relationships/presentationmetadata" Target="metadata"/><Relationship Id="rId43" Type="http://schemas.openxmlformats.org/officeDocument/2006/relationships/slide" Target="slides/slide35.xml"/><Relationship Id="rId87" Type="http://schemas.openxmlformats.org/officeDocument/2006/relationships/font" Target="fonts/CenturyGothic-boldItalic.fntdata"/><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MontserratMedium-boldItalic.fntdata"/><Relationship Id="rId82" Type="http://schemas.openxmlformats.org/officeDocument/2006/relationships/font" Target="fonts/MontserratExtraBold-bold.fntdata"/><Relationship Id="rId81" Type="http://schemas.openxmlformats.org/officeDocument/2006/relationships/font" Target="fonts/ArialBlack-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Montserrat-regular.fntdata"/><Relationship Id="rId72" Type="http://schemas.openxmlformats.org/officeDocument/2006/relationships/font" Target="fonts/Roboto-boldItalic.fntdata"/><Relationship Id="rId31" Type="http://schemas.openxmlformats.org/officeDocument/2006/relationships/slide" Target="slides/slide23.xml"/><Relationship Id="rId75" Type="http://schemas.openxmlformats.org/officeDocument/2006/relationships/font" Target="fonts/Montserrat-italic.fntdata"/><Relationship Id="rId30" Type="http://schemas.openxmlformats.org/officeDocument/2006/relationships/slide" Target="slides/slide22.xml"/><Relationship Id="rId74" Type="http://schemas.openxmlformats.org/officeDocument/2006/relationships/font" Target="fonts/Montserrat-bold.fntdata"/><Relationship Id="rId33" Type="http://schemas.openxmlformats.org/officeDocument/2006/relationships/slide" Target="slides/slide25.xml"/><Relationship Id="rId77" Type="http://schemas.openxmlformats.org/officeDocument/2006/relationships/font" Target="fonts/MontserratMedium-regular.fntdata"/><Relationship Id="rId32" Type="http://schemas.openxmlformats.org/officeDocument/2006/relationships/slide" Target="slides/slide24.xml"/><Relationship Id="rId76" Type="http://schemas.openxmlformats.org/officeDocument/2006/relationships/font" Target="fonts/Montserrat-boldItalic.fntdata"/><Relationship Id="rId35" Type="http://schemas.openxmlformats.org/officeDocument/2006/relationships/slide" Target="slides/slide27.xml"/><Relationship Id="rId79" Type="http://schemas.openxmlformats.org/officeDocument/2006/relationships/font" Target="fonts/MontserratMedium-italic.fntdata"/><Relationship Id="rId34" Type="http://schemas.openxmlformats.org/officeDocument/2006/relationships/slide" Target="slides/slide26.xml"/><Relationship Id="rId78" Type="http://schemas.openxmlformats.org/officeDocument/2006/relationships/font" Target="fonts/MontserratMedium-bold.fntdata"/><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font" Target="fonts/MontserratSemiBold-bold.fntdata"/><Relationship Id="rId21" Type="http://schemas.openxmlformats.org/officeDocument/2006/relationships/slide" Target="slides/slide13.xml"/><Relationship Id="rId65" Type="http://schemas.openxmlformats.org/officeDocument/2006/relationships/font" Target="fonts/MontserratSemiBold-regular.fntdata"/><Relationship Id="rId24" Type="http://schemas.openxmlformats.org/officeDocument/2006/relationships/slide" Target="slides/slide16.xml"/><Relationship Id="rId68" Type="http://schemas.openxmlformats.org/officeDocument/2006/relationships/font" Target="fonts/MontserratSemiBold-boldItalic.fntdata"/><Relationship Id="rId23" Type="http://schemas.openxmlformats.org/officeDocument/2006/relationships/slide" Target="slides/slide15.xml"/><Relationship Id="rId67" Type="http://schemas.openxmlformats.org/officeDocument/2006/relationships/font" Target="fonts/MontserratSemiBold-italic.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regular.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0-27T16:34:30.948">
    <p:pos x="6000" y="0"/>
    <p:text>Poll</p:text>
    <p:extLst>
      <p:ext uri="{C676402C-5697-4E1C-873F-D02D1690AC5C}">
        <p15:threadingInfo timeZoneBias="0"/>
      </p:ext>
      <p:ext uri="http://customooxmlschemas.google.com/">
        <go:slidesCustomData xmlns:go="http://customooxmlschemas.google.com/" commentPostId="AAAA_Hw5tQs"/>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10-27T20:28:03.112">
    <p:pos x="6000" y="0"/>
    <p:text>In the chat</p:text>
    <p:extLst>
      <p:ext uri="{C676402C-5697-4E1C-873F-D02D1690AC5C}">
        <p15:threadingInfo timeZoneBias="0"/>
      </p:ext>
      <p:ext uri="http://customooxmlschemas.google.com/">
        <go:slidesCustomData xmlns:go="http://customooxmlschemas.google.com/" commentPostId="AAAA_Hw5tQw"/>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10-18T18:08:19.632">
    <p:pos x="6000" y="0"/>
    <p:text>Longer Q&amp;A, supplemented by NTTAP reps as needed: ~10 minutes</p:text>
    <p:extLst>
      <p:ext uri="{C676402C-5697-4E1C-873F-D02D1690AC5C}">
        <p15:threadingInfo timeZoneBias="0"/>
      </p:ext>
      <p:ext uri="http://customooxmlschemas.google.com/">
        <go:slidesCustomData xmlns:go="http://customooxmlschemas.google.com/" commentPostId="AAAA-jxt-e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ud.gov/sites/dfiles/CPD/documents/FY-2021_CoC-Names-Numbers_Final.pdf"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8bfcbbbb80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8bfcbbbb80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90771b68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90771b68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918f8bc9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918f8bc9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9051905d68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9051905d6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9051905d6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9051905d6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9051905d6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9051905d68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18f8bc97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918f8bc97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90771b687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90771b687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p:txBody>
      </p:sp>
      <p:sp>
        <p:nvSpPr>
          <p:cNvPr id="370" name="Google Shape;370;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p:txBody>
      </p:sp>
      <p:sp>
        <p:nvSpPr>
          <p:cNvPr id="379" name="Google Shape;379;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p:txBody>
      </p:sp>
      <p:sp>
        <p:nvSpPr>
          <p:cNvPr id="387" name="Google Shape;387;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9051905d68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29051905d68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p:txBody>
      </p:sp>
      <p:sp>
        <p:nvSpPr>
          <p:cNvPr id="402" name="Google Shape;402;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p:txBody>
      </p:sp>
      <p:sp>
        <p:nvSpPr>
          <p:cNvPr id="411" name="Google Shape;411;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http://www.urban.org/sites/default/files/alfresco/publication-pdfs/2000427-Solving-the-Wrong-Pockets-Problem.pdf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228600" rtl="0" algn="l">
              <a:lnSpc>
                <a:spcPct val="100000"/>
              </a:lnSpc>
              <a:spcBef>
                <a:spcPts val="0"/>
              </a:spcBef>
              <a:spcAft>
                <a:spcPts val="0"/>
              </a:spcAft>
              <a:buSzPts val="1100"/>
              <a:buAutoNum type="arabicPeriod"/>
            </a:pPr>
            <a:r>
              <a:rPr lang="en-US"/>
              <a:t>The technology allows us to pull together huge sources of data to determine what impact health.  Some of it we can address, as a health care delivery system.  Other piece we cannot.  We need NEW PARTNERs and that is what today is about.  </a:t>
            </a:r>
            <a:endParaRPr/>
          </a:p>
          <a:p>
            <a:pPr indent="-228600" lvl="0" marL="228600" rtl="0" algn="l">
              <a:lnSpc>
                <a:spcPct val="100000"/>
              </a:lnSpc>
              <a:spcBef>
                <a:spcPts val="0"/>
              </a:spcBef>
              <a:spcAft>
                <a:spcPts val="0"/>
              </a:spcAft>
              <a:buSzPts val="1100"/>
              <a:buAutoNum type="arabicPeriod"/>
            </a:pPr>
            <a:r>
              <a:rPr lang="en-US"/>
              <a:t>Growing focus on population health- where are there large scale challenges in your communities?</a:t>
            </a:r>
            <a:endParaRPr/>
          </a:p>
          <a:p>
            <a:pPr indent="-158750" lvl="0" marL="228600" rtl="0" algn="l">
              <a:lnSpc>
                <a:spcPct val="100000"/>
              </a:lnSpc>
              <a:spcBef>
                <a:spcPts val="0"/>
              </a:spcBef>
              <a:spcAft>
                <a:spcPts val="0"/>
              </a:spcAft>
              <a:buSzPts val="1100"/>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427" name="Google Shape;427;p5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p:txBody>
      </p:sp>
      <p:sp>
        <p:nvSpPr>
          <p:cNvPr id="435" name="Google Shape;435;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90771b6873_0_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290771b6873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93c3b86a14_1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293c3b86a14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a:p>
            <a:pPr indent="-298450" lvl="0" marL="457200" marR="0" rtl="0" algn="l">
              <a:lnSpc>
                <a:spcPct val="100000"/>
              </a:lnSpc>
              <a:spcBef>
                <a:spcPts val="0"/>
              </a:spcBef>
              <a:spcAft>
                <a:spcPts val="0"/>
              </a:spcAft>
              <a:buClr>
                <a:srgbClr val="000000"/>
              </a:buClr>
              <a:buSzPts val="1100"/>
              <a:buFont typeface="Arial"/>
              <a:buChar char="●"/>
            </a:pPr>
            <a:r>
              <a:rPr lang="en-US"/>
              <a:t>A Community Health Worker (CHW) is a trusted member of the community who empowers community members through education and connections to health and social resources. They have proven to be successful at increasing health outcomes for their communities they serve because they have a deep understanding of the people they serve. F</a:t>
            </a:r>
            <a:endParaRPr/>
          </a:p>
        </p:txBody>
      </p:sp>
      <p:sp>
        <p:nvSpPr>
          <p:cNvPr id="477" name="Google Shape;477;p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9051905d68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29051905d68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503" name="Google Shape;503;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p:txBody>
      </p:sp>
      <p:sp>
        <p:nvSpPr>
          <p:cNvPr id="510" name="Google Shape;510;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rPr lang="en-US"/>
              <a:t>CoCs are tasked to can track and manage the homeless community in their area. One of most important activities entrusted to CoCs is the biannual count of the homeless population and an annual enumeration of emergency systems, transitional housing units, and beds that make up the homeless assistance systems. These counts provide an overview of the state of homelessness in a CoC, and offer the information necessary to redirect services, funding, and resources as necessary. The CoC also manages these services, offering both prevention strategies and homeless assistance programs to assist those at-risk of or experiencing homelessness.</a:t>
            </a:r>
            <a:endParaRPr/>
          </a:p>
          <a:p>
            <a:pPr indent="-228600" lvl="0" marL="457200" rtl="0" algn="l">
              <a:lnSpc>
                <a:spcPct val="100000"/>
              </a:lnSpc>
              <a:spcBef>
                <a:spcPts val="0"/>
              </a:spcBef>
              <a:spcAft>
                <a:spcPts val="0"/>
              </a:spcAft>
              <a:buSzPts val="1100"/>
              <a:buNone/>
            </a:pPr>
            <a:r>
              <a:t/>
            </a:r>
            <a:endParaRPr sz="1400"/>
          </a:p>
        </p:txBody>
      </p:sp>
      <p:sp>
        <p:nvSpPr>
          <p:cNvPr id="522" name="Google Shape;522;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n-US"/>
              <a:t>Derek</a:t>
            </a:r>
            <a:endParaRPr/>
          </a:p>
          <a:p>
            <a:pPr indent="-298450" lvl="0" marL="457200" rtl="0" algn="l">
              <a:lnSpc>
                <a:spcPct val="100000"/>
              </a:lnSpc>
              <a:spcBef>
                <a:spcPts val="0"/>
              </a:spcBef>
              <a:spcAft>
                <a:spcPts val="0"/>
              </a:spcAft>
              <a:buSzPts val="1100"/>
              <a:buChar char="●"/>
            </a:pPr>
            <a:r>
              <a:rPr lang="en-US"/>
              <a:t>Health Centers can find more information about the CoC in their area </a:t>
            </a:r>
            <a:r>
              <a:rPr lang="en-US" u="sng">
                <a:solidFill>
                  <a:schemeClr val="hlink"/>
                </a:solidFill>
                <a:hlinkClick r:id="rId2"/>
              </a:rPr>
              <a:t>here</a:t>
            </a:r>
            <a:r>
              <a:rPr lang="en-US"/>
              <a:t>. </a:t>
            </a:r>
            <a:endParaRPr/>
          </a:p>
          <a:p>
            <a:pPr indent="-298450" lvl="0" marL="457200" rtl="0" algn="l">
              <a:lnSpc>
                <a:spcPct val="100000"/>
              </a:lnSpc>
              <a:spcBef>
                <a:spcPts val="0"/>
              </a:spcBef>
              <a:spcAft>
                <a:spcPts val="0"/>
              </a:spcAft>
              <a:buSzPts val="1100"/>
              <a:buChar char="●"/>
            </a:pPr>
            <a:r>
              <a:rPr b="1" lang="en-US"/>
              <a:t>A Coordinated Entry System (CES) </a:t>
            </a:r>
            <a:r>
              <a:rPr lang="en-US"/>
              <a:t>allows persons experiencing homelessness and organizations providing housing to find each other.</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Prior to CES, housing was accessed on a first-come, first-served basis.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With CES, housing is matched to individual needs and acuity. </a:t>
            </a:r>
            <a:endParaRPr/>
          </a:p>
          <a:p>
            <a:pPr indent="-174625" lvl="0" marL="174625" rtl="0" algn="l">
              <a:lnSpc>
                <a:spcPct val="100000"/>
              </a:lnSpc>
              <a:spcBef>
                <a:spcPts val="0"/>
              </a:spcBef>
              <a:spcAft>
                <a:spcPts val="0"/>
              </a:spcAft>
              <a:buSzPts val="1100"/>
              <a:buFont typeface="Arial"/>
              <a:buChar char="•"/>
            </a:pPr>
            <a:r>
              <a:rPr lang="en-US"/>
              <a:t>The highest acuity, chronically homeless people will get supportive housing units that come with supportive services. </a:t>
            </a:r>
            <a:endParaRPr/>
          </a:p>
          <a:p>
            <a:pPr indent="-174625" lvl="0" marL="174625" rtl="0" algn="l">
              <a:lnSpc>
                <a:spcPct val="100000"/>
              </a:lnSpc>
              <a:spcBef>
                <a:spcPts val="0"/>
              </a:spcBef>
              <a:spcAft>
                <a:spcPts val="0"/>
              </a:spcAft>
              <a:buSzPts val="1100"/>
              <a:buFont typeface="Arial"/>
              <a:buChar char="•"/>
            </a:pPr>
            <a:r>
              <a:rPr lang="en-US"/>
              <a:t>People who present with mid-level acuity will get rapid-rehousing, which provides short-term rental subsidies (3-6 mos) for an individual or family experiencing short-term homelessness to get back on their feet.</a:t>
            </a:r>
            <a:endParaRPr/>
          </a:p>
          <a:p>
            <a:pPr indent="-174625" lvl="0" marL="174625" rtl="0" algn="l">
              <a:lnSpc>
                <a:spcPct val="100000"/>
              </a:lnSpc>
              <a:spcBef>
                <a:spcPts val="0"/>
              </a:spcBef>
              <a:spcAft>
                <a:spcPts val="0"/>
              </a:spcAft>
              <a:buSzPts val="1100"/>
              <a:buFont typeface="Arial"/>
              <a:buChar char="•"/>
            </a:pPr>
            <a:r>
              <a:rPr lang="en-US"/>
              <a:t>People with low-acuity will be directed to affordable housing units with no services.</a:t>
            </a:r>
            <a:endParaRPr/>
          </a:p>
          <a:p>
            <a:pPr indent="-228600" lvl="0" marL="457200" rtl="0" algn="l">
              <a:lnSpc>
                <a:spcPct val="100000"/>
              </a:lnSpc>
              <a:spcBef>
                <a:spcPts val="0"/>
              </a:spcBef>
              <a:spcAft>
                <a:spcPts val="0"/>
              </a:spcAft>
              <a:buSzPts val="1100"/>
              <a:buNone/>
            </a:pPr>
            <a:r>
              <a:t/>
            </a:r>
            <a:endParaRPr/>
          </a:p>
        </p:txBody>
      </p:sp>
      <p:sp>
        <p:nvSpPr>
          <p:cNvPr id="533" name="Google Shape;533;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Jamie</a:t>
            </a:r>
            <a:endParaRPr/>
          </a:p>
        </p:txBody>
      </p:sp>
      <p:sp>
        <p:nvSpPr>
          <p:cNvPr id="544" name="Google Shape;544;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0000"/>
              </a:lnSpc>
              <a:spcBef>
                <a:spcPts val="220"/>
              </a:spcBef>
              <a:spcAft>
                <a:spcPts val="0"/>
              </a:spcAft>
              <a:buSzPts val="1100"/>
              <a:buChar char="●"/>
            </a:pPr>
            <a:r>
              <a:rPr b="1" lang="en-US"/>
              <a:t>Jamie</a:t>
            </a:r>
            <a:endParaRPr/>
          </a:p>
          <a:p>
            <a:pPr indent="-228600" lvl="0" marL="457200" rtl="0" algn="l">
              <a:lnSpc>
                <a:spcPct val="120000"/>
              </a:lnSpc>
              <a:spcBef>
                <a:spcPts val="220"/>
              </a:spcBef>
              <a:spcAft>
                <a:spcPts val="0"/>
              </a:spcAft>
              <a:buSzPts val="1100"/>
              <a:buNone/>
            </a:pPr>
            <a:r>
              <a:t/>
            </a:r>
            <a:endParaRPr b="1"/>
          </a:p>
          <a:p>
            <a:pPr indent="-298450" lvl="0" marL="457200" rtl="0" algn="l">
              <a:lnSpc>
                <a:spcPct val="120000"/>
              </a:lnSpc>
              <a:spcBef>
                <a:spcPts val="220"/>
              </a:spcBef>
              <a:spcAft>
                <a:spcPts val="0"/>
              </a:spcAft>
              <a:buSzPts val="1100"/>
              <a:buChar char="●"/>
            </a:pPr>
            <a:r>
              <a:rPr lang="en-US"/>
              <a:t>In order for a patient/client to be placed on the wait list for housing, they must have received a VI-SPDAT screening and completed an intake.</a:t>
            </a:r>
            <a:endParaRPr/>
          </a:p>
          <a:p>
            <a:pPr indent="-298450" lvl="0" marL="457200" rtl="0" algn="l">
              <a:lnSpc>
                <a:spcPct val="120000"/>
              </a:lnSpc>
              <a:spcBef>
                <a:spcPts val="220"/>
              </a:spcBef>
              <a:spcAft>
                <a:spcPts val="0"/>
              </a:spcAft>
              <a:buSzPts val="1100"/>
              <a:buChar char="●"/>
            </a:pPr>
            <a:br>
              <a:rPr lang="en-US"/>
            </a:br>
            <a:r>
              <a:rPr lang="en-US"/>
              <a:t>Many localities utilize a "No Wrong Door" approach where all agencies can receive referrals and conduct the assessment and intake.</a:t>
            </a:r>
            <a:endParaRPr/>
          </a:p>
          <a:p>
            <a:pPr indent="-228600" lvl="0" marL="457200" rtl="0" algn="l">
              <a:lnSpc>
                <a:spcPct val="120000"/>
              </a:lnSpc>
              <a:spcBef>
                <a:spcPts val="220"/>
              </a:spcBef>
              <a:spcAft>
                <a:spcPts val="0"/>
              </a:spcAft>
              <a:buSzPts val="1100"/>
              <a:buNone/>
            </a:pPr>
            <a:r>
              <a:t/>
            </a:r>
            <a:endParaRPr/>
          </a:p>
          <a:p>
            <a:pPr indent="-298450" lvl="0" marL="457200" rtl="0" algn="l">
              <a:lnSpc>
                <a:spcPct val="120000"/>
              </a:lnSpc>
              <a:spcBef>
                <a:spcPts val="220"/>
              </a:spcBef>
              <a:spcAft>
                <a:spcPts val="0"/>
              </a:spcAft>
              <a:buSzPts val="1100"/>
              <a:buChar char="●"/>
            </a:pPr>
            <a:r>
              <a:rPr lang="en-US"/>
              <a:t>For other areas or regions, there is a centralized process via a 211 hot or centrally organized system</a:t>
            </a:r>
            <a:endParaRPr/>
          </a:p>
          <a:p>
            <a:pPr indent="-246061" lvl="0" marL="457200" rtl="0" algn="l">
              <a:lnSpc>
                <a:spcPct val="120000"/>
              </a:lnSpc>
              <a:spcBef>
                <a:spcPts val="220"/>
              </a:spcBef>
              <a:spcAft>
                <a:spcPts val="0"/>
              </a:spcAft>
              <a:buSzPts val="825"/>
              <a:buNone/>
            </a:pPr>
            <a:r>
              <a:t/>
            </a:r>
            <a:endParaRPr/>
          </a:p>
        </p:txBody>
      </p:sp>
      <p:sp>
        <p:nvSpPr>
          <p:cNvPr id="552" name="Google Shape;552;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20000"/>
              </a:lnSpc>
              <a:spcBef>
                <a:spcPts val="220"/>
              </a:spcBef>
              <a:spcAft>
                <a:spcPts val="0"/>
              </a:spcAft>
              <a:buSzPts val="1100"/>
              <a:buNone/>
            </a:pPr>
            <a:r>
              <a:t/>
            </a:r>
            <a:endParaRPr b="1"/>
          </a:p>
        </p:txBody>
      </p:sp>
      <p:sp>
        <p:nvSpPr>
          <p:cNvPr id="560" name="Google Shape;560;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570" name="Google Shape;570;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90771b6873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290771b6873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90771b6873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90771b6873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90771b687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90771b687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956447ca6a_9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956447ca6a_9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956447ca6a_9_3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2956447ca6a_9_3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Sonia</a:t>
            </a:r>
            <a:endParaRPr/>
          </a:p>
        </p:txBody>
      </p:sp>
      <p:sp>
        <p:nvSpPr>
          <p:cNvPr id="635" name="Google Shape;635;g2956447ca6a_9_3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956447ca6a_9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956447ca6a_9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956447ca6a_9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956447ca6a_9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956447ca6a_9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956447ca6a_9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956447ca6a_9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956447ca6a_9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956447ca6a_9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956447ca6a_9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933fd9417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933fd9417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956447ca6a_9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956447ca6a_9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956447ca6a_9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g2956447ca6a_9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956447ca6a_9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2956447ca6a_9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90771b687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90771b687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90771b6873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90771b6873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90771b687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90771b687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942ac9047e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Take the needs assessment: https://www.healthcenterinfo.org/training-and-technical-assistance-needs-assessment/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 </a:t>
            </a:r>
            <a:endParaRPr/>
          </a:p>
        </p:txBody>
      </p:sp>
      <p:sp>
        <p:nvSpPr>
          <p:cNvPr id="841" name="Google Shape;841;g2942ac9047e_8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9051905d68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29051905d68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97" name="Google Shape;297;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9051905d6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9051905d6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sp>
        <p:nvSpPr>
          <p:cNvPr id="40" name="Google Shape;40;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p4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2" name="Google Shape;42;p4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 name="Google Shape;4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 name="Google Shape;46;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4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9" name="Google Shape;49;p4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0" name="Google Shape;50;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4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3" name="Google Shape;53;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4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6" name="Google Shape;56;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4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p4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0" name="Google Shape;6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g28bfcbbbb80_1_7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7" name="Google Shape;67;g28bfcbbbb80_1_7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 name="Google Shape;68;g28bfcbbbb80_1_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g28bfcbbbb80_1_7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1" name="Google Shape;71;g28bfcbbbb80_1_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g28bfcbbbb80_1_8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g28bfcbbbb80_1_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 name="Google Shape;75;g28bfcbbbb80_1_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g28bfcbbbb80_1_8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g28bfcbbbb80_1_8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g28bfcbbbb80_1_8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0" name="Google Shape;80;g28bfcbbbb80_1_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3"/>
          <p:cNvSpPr txBox="1"/>
          <p:nvPr>
            <p:ph type="title"/>
          </p:nvPr>
        </p:nvSpPr>
        <p:spPr>
          <a:xfrm>
            <a:off x="628650" y="273845"/>
            <a:ext cx="7886700" cy="9942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2"/>
              </a:buClr>
              <a:buSzPts val="1800"/>
              <a:buChar char="•"/>
              <a:defRPr/>
            </a:lvl1pPr>
            <a:lvl2pPr indent="-342900" lvl="1" marL="914400" algn="l">
              <a:lnSpc>
                <a:spcPct val="90000"/>
              </a:lnSpc>
              <a:spcBef>
                <a:spcPts val="375"/>
              </a:spcBef>
              <a:spcAft>
                <a:spcPts val="0"/>
              </a:spcAft>
              <a:buClr>
                <a:schemeClr val="accent5"/>
              </a:buClr>
              <a:buSzPts val="1800"/>
              <a:buChar char="•"/>
              <a:defRPr/>
            </a:lvl2pPr>
            <a:lvl3pPr indent="-342900" lvl="2" marL="1371600" algn="l">
              <a:lnSpc>
                <a:spcPct val="90000"/>
              </a:lnSpc>
              <a:spcBef>
                <a:spcPts val="375"/>
              </a:spcBef>
              <a:spcAft>
                <a:spcPts val="0"/>
              </a:spcAft>
              <a:buClr>
                <a:schemeClr val="accent3"/>
              </a:buClr>
              <a:buSzPts val="1800"/>
              <a:buChar char="•"/>
              <a:defRPr/>
            </a:lvl3pPr>
            <a:lvl4pPr indent="-342900" lvl="3" marL="1828800" algn="l">
              <a:lnSpc>
                <a:spcPct val="90000"/>
              </a:lnSpc>
              <a:spcBef>
                <a:spcPts val="375"/>
              </a:spcBef>
              <a:spcAft>
                <a:spcPts val="0"/>
              </a:spcAft>
              <a:buClr>
                <a:schemeClr val="lt2"/>
              </a:buClr>
              <a:buSzPts val="1800"/>
              <a:buChar char="•"/>
              <a:defRPr/>
            </a:lvl4pPr>
            <a:lvl5pPr indent="-342900" lvl="4" marL="2286000" algn="l">
              <a:lnSpc>
                <a:spcPct val="90000"/>
              </a:lnSpc>
              <a:spcBef>
                <a:spcPts val="375"/>
              </a:spcBef>
              <a:spcAft>
                <a:spcPts val="0"/>
              </a:spcAft>
              <a:buClr>
                <a:schemeClr val="accent4"/>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g28bfcbbbb80_1_8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 name="Google Shape;83;g28bfcbbbb80_1_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g28bfcbbbb80_1_9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6" name="Google Shape;86;g28bfcbbbb80_1_9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7" name="Google Shape;87;g28bfcbbbb80_1_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8" name="Shape 88"/>
        <p:cNvGrpSpPr/>
        <p:nvPr/>
      </p:nvGrpSpPr>
      <p:grpSpPr>
        <a:xfrm>
          <a:off x="0" y="0"/>
          <a:ext cx="0" cy="0"/>
          <a:chOff x="0" y="0"/>
          <a:chExt cx="0" cy="0"/>
        </a:xfrm>
      </p:grpSpPr>
      <p:sp>
        <p:nvSpPr>
          <p:cNvPr id="89" name="Google Shape;89;g28bfcbbbb80_1_9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0" name="Google Shape;90;g28bfcbbbb80_1_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g28bfcbbbb80_1_9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8bfcbbbb80_1_9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4" name="Google Shape;94;g28bfcbbbb80_1_9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5" name="Google Shape;95;g28bfcbbbb80_1_9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6" name="Google Shape;96;g28bfcbbbb80_1_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g28bfcbbbb80_1_10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9" name="Google Shape;99;g28bfcbbbb80_1_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0" name="Shape 100"/>
        <p:cNvGrpSpPr/>
        <p:nvPr/>
      </p:nvGrpSpPr>
      <p:grpSpPr>
        <a:xfrm>
          <a:off x="0" y="0"/>
          <a:ext cx="0" cy="0"/>
          <a:chOff x="0" y="0"/>
          <a:chExt cx="0" cy="0"/>
        </a:xfrm>
      </p:grpSpPr>
      <p:sp>
        <p:nvSpPr>
          <p:cNvPr id="101" name="Google Shape;101;g28bfcbbbb80_1_10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2" name="Google Shape;102;g28bfcbbbb80_1_108"/>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3" name="Google Shape;103;g28bfcbbbb80_1_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g28bfcbbbb80_1_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g2956447ca6a_9_473"/>
          <p:cNvSpPr txBox="1"/>
          <p:nvPr>
            <p:ph type="ctrTitle"/>
          </p:nvPr>
        </p:nvSpPr>
        <p:spPr>
          <a:xfrm>
            <a:off x="361951" y="733807"/>
            <a:ext cx="7880100" cy="18987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4950"/>
              <a:buFont typeface="Arial"/>
              <a:buNone/>
              <a:defRPr sz="49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6" name="Google Shape;116;g2956447ca6a_9_473"/>
          <p:cNvSpPr txBox="1"/>
          <p:nvPr>
            <p:ph idx="1" type="subTitle"/>
          </p:nvPr>
        </p:nvSpPr>
        <p:spPr>
          <a:xfrm>
            <a:off x="361951" y="2701528"/>
            <a:ext cx="7880100" cy="17082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750"/>
              </a:spcBef>
              <a:spcAft>
                <a:spcPts val="0"/>
              </a:spcAft>
              <a:buClr>
                <a:schemeClr val="dk1"/>
              </a:buClr>
              <a:buSzPts val="1800"/>
              <a:buNone/>
              <a:defRPr sz="1800"/>
            </a:lvl1pPr>
            <a:lvl2pPr lvl="1" rtl="0" algn="ctr">
              <a:lnSpc>
                <a:spcPct val="100000"/>
              </a:lnSpc>
              <a:spcBef>
                <a:spcPts val="375"/>
              </a:spcBef>
              <a:spcAft>
                <a:spcPts val="0"/>
              </a:spcAft>
              <a:buClr>
                <a:schemeClr val="dk1"/>
              </a:buClr>
              <a:buSzPts val="1500"/>
              <a:buNone/>
              <a:defRPr sz="1500"/>
            </a:lvl2pPr>
            <a:lvl3pPr lvl="2" rtl="0" algn="ctr">
              <a:lnSpc>
                <a:spcPct val="100000"/>
              </a:lnSpc>
              <a:spcBef>
                <a:spcPts val="375"/>
              </a:spcBef>
              <a:spcAft>
                <a:spcPts val="0"/>
              </a:spcAft>
              <a:buClr>
                <a:schemeClr val="dk1"/>
              </a:buClr>
              <a:buSzPts val="1350"/>
              <a:buNone/>
              <a:defRPr sz="1350"/>
            </a:lvl3pPr>
            <a:lvl4pPr lvl="3" rtl="0" algn="ctr">
              <a:lnSpc>
                <a:spcPct val="100000"/>
              </a:lnSpc>
              <a:spcBef>
                <a:spcPts val="375"/>
              </a:spcBef>
              <a:spcAft>
                <a:spcPts val="0"/>
              </a:spcAft>
              <a:buClr>
                <a:schemeClr val="dk1"/>
              </a:buClr>
              <a:buSzPts val="1200"/>
              <a:buNone/>
              <a:defRPr sz="1200"/>
            </a:lvl4pPr>
            <a:lvl5pPr lvl="4" rtl="0" algn="ctr">
              <a:lnSpc>
                <a:spcPct val="10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117" name="Google Shape;117;g2956447ca6a_9_473"/>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g2956447ca6a_9_473"/>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g2956447ca6a_9_473"/>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120" name="Google Shape;120;g2956447ca6a_9_473"/>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1" name="Shape 121"/>
        <p:cNvGrpSpPr/>
        <p:nvPr/>
      </p:nvGrpSpPr>
      <p:grpSpPr>
        <a:xfrm>
          <a:off x="0" y="0"/>
          <a:ext cx="0" cy="0"/>
          <a:chOff x="0" y="0"/>
          <a:chExt cx="0" cy="0"/>
        </a:xfrm>
      </p:grpSpPr>
      <p:sp>
        <p:nvSpPr>
          <p:cNvPr id="122" name="Google Shape;122;g2956447ca6a_9_480"/>
          <p:cNvSpPr txBox="1"/>
          <p:nvPr>
            <p:ph type="title"/>
          </p:nvPr>
        </p:nvSpPr>
        <p:spPr>
          <a:xfrm>
            <a:off x="361950" y="733806"/>
            <a:ext cx="7975800" cy="1618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 name="Google Shape;123;g2956447ca6a_9_480"/>
          <p:cNvSpPr txBox="1"/>
          <p:nvPr>
            <p:ph idx="1" type="body"/>
          </p:nvPr>
        </p:nvSpPr>
        <p:spPr>
          <a:xfrm>
            <a:off x="361951" y="2480153"/>
            <a:ext cx="7880100" cy="19296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a:lvl1pPr>
            <a:lvl2pPr indent="-342900" lvl="1" marL="914400" rtl="0" algn="l">
              <a:lnSpc>
                <a:spcPct val="100000"/>
              </a:lnSpc>
              <a:spcBef>
                <a:spcPts val="375"/>
              </a:spcBef>
              <a:spcAft>
                <a:spcPts val="0"/>
              </a:spcAft>
              <a:buClr>
                <a:schemeClr val="dk1"/>
              </a:buClr>
              <a:buSzPts val="1800"/>
              <a:buChar char="•"/>
              <a:defRPr/>
            </a:lvl2pPr>
            <a:lvl3pPr indent="-228600" lvl="2" marL="1371600" rtl="0" algn="l">
              <a:lnSpc>
                <a:spcPct val="100000"/>
              </a:lnSpc>
              <a:spcBef>
                <a:spcPts val="375"/>
              </a:spcBef>
              <a:spcAft>
                <a:spcPts val="0"/>
              </a:spcAft>
              <a:buClr>
                <a:schemeClr val="dk1"/>
              </a:buClr>
              <a:buSzPts val="1800"/>
              <a:buNone/>
              <a:defRPr/>
            </a:lvl3pPr>
            <a:lvl4pPr indent="-342900" lvl="3" marL="1828800" rtl="0" algn="l">
              <a:lnSpc>
                <a:spcPct val="100000"/>
              </a:lnSpc>
              <a:spcBef>
                <a:spcPts val="375"/>
              </a:spcBef>
              <a:spcAft>
                <a:spcPts val="0"/>
              </a:spcAft>
              <a:buClr>
                <a:schemeClr val="dk1"/>
              </a:buClr>
              <a:buSzPts val="1800"/>
              <a:buChar char="•"/>
              <a:defRPr/>
            </a:lvl4pPr>
            <a:lvl5pPr indent="-228600" lvl="4" marL="2286000" rtl="0" algn="l">
              <a:lnSpc>
                <a:spcPct val="100000"/>
              </a:lnSpc>
              <a:spcBef>
                <a:spcPts val="375"/>
              </a:spcBef>
              <a:spcAft>
                <a:spcPts val="0"/>
              </a:spcAft>
              <a:buClr>
                <a:schemeClr val="dk1"/>
              </a:buClr>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24" name="Google Shape;124;g2956447ca6a_9_480"/>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g2956447ca6a_9_480"/>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g2956447ca6a_9_480"/>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7" name="Shape 127"/>
        <p:cNvGrpSpPr/>
        <p:nvPr/>
      </p:nvGrpSpPr>
      <p:grpSpPr>
        <a:xfrm>
          <a:off x="0" y="0"/>
          <a:ext cx="0" cy="0"/>
          <a:chOff x="0" y="0"/>
          <a:chExt cx="0" cy="0"/>
        </a:xfrm>
      </p:grpSpPr>
      <p:sp>
        <p:nvSpPr>
          <p:cNvPr id="128" name="Google Shape;128;g2956447ca6a_9_486"/>
          <p:cNvSpPr/>
          <p:nvPr/>
        </p:nvSpPr>
        <p:spPr>
          <a:xfrm>
            <a:off x="360756" y="362683"/>
            <a:ext cx="8360400" cy="1826100"/>
          </a:xfrm>
          <a:prstGeom prst="rect">
            <a:avLst/>
          </a:prstGeom>
          <a:solidFill>
            <a:schemeClr val="accent1">
              <a:alpha val="98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29" name="Google Shape;129;g2956447ca6a_9_486"/>
          <p:cNvSpPr txBox="1"/>
          <p:nvPr>
            <p:ph type="title"/>
          </p:nvPr>
        </p:nvSpPr>
        <p:spPr>
          <a:xfrm>
            <a:off x="361950" y="733807"/>
            <a:ext cx="8360400" cy="1316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g2956447ca6a_9_486"/>
          <p:cNvSpPr txBox="1"/>
          <p:nvPr>
            <p:ph idx="1" type="body"/>
          </p:nvPr>
        </p:nvSpPr>
        <p:spPr>
          <a:xfrm>
            <a:off x="361951" y="2327349"/>
            <a:ext cx="4063800" cy="2305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a:lvl1pPr>
            <a:lvl2pPr indent="-342900" lvl="1" marL="914400" rtl="0" algn="l">
              <a:lnSpc>
                <a:spcPct val="100000"/>
              </a:lnSpc>
              <a:spcBef>
                <a:spcPts val="375"/>
              </a:spcBef>
              <a:spcAft>
                <a:spcPts val="0"/>
              </a:spcAft>
              <a:buClr>
                <a:schemeClr val="dk1"/>
              </a:buClr>
              <a:buSzPts val="1800"/>
              <a:buChar char="•"/>
              <a:defRPr/>
            </a:lvl2pPr>
            <a:lvl3pPr indent="-228600" lvl="2" marL="1371600" rtl="0" algn="l">
              <a:lnSpc>
                <a:spcPct val="100000"/>
              </a:lnSpc>
              <a:spcBef>
                <a:spcPts val="375"/>
              </a:spcBef>
              <a:spcAft>
                <a:spcPts val="0"/>
              </a:spcAft>
              <a:buClr>
                <a:schemeClr val="dk1"/>
              </a:buClr>
              <a:buSzPts val="1800"/>
              <a:buNone/>
              <a:defRPr/>
            </a:lvl3pPr>
            <a:lvl4pPr indent="-342900" lvl="3" marL="1828800" rtl="0" algn="l">
              <a:lnSpc>
                <a:spcPct val="100000"/>
              </a:lnSpc>
              <a:spcBef>
                <a:spcPts val="375"/>
              </a:spcBef>
              <a:spcAft>
                <a:spcPts val="0"/>
              </a:spcAft>
              <a:buClr>
                <a:schemeClr val="dk1"/>
              </a:buClr>
              <a:buSzPts val="1800"/>
              <a:buChar char="•"/>
              <a:defRPr/>
            </a:lvl4pPr>
            <a:lvl5pPr indent="-228600" lvl="4" marL="2286000" rtl="0" algn="l">
              <a:lnSpc>
                <a:spcPct val="100000"/>
              </a:lnSpc>
              <a:spcBef>
                <a:spcPts val="375"/>
              </a:spcBef>
              <a:spcAft>
                <a:spcPts val="0"/>
              </a:spcAft>
              <a:buClr>
                <a:schemeClr val="dk1"/>
              </a:buClr>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31" name="Google Shape;131;g2956447ca6a_9_486"/>
          <p:cNvSpPr txBox="1"/>
          <p:nvPr>
            <p:ph idx="2" type="body"/>
          </p:nvPr>
        </p:nvSpPr>
        <p:spPr>
          <a:xfrm>
            <a:off x="4658341" y="2327349"/>
            <a:ext cx="4063800" cy="2305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a:lvl1pPr>
            <a:lvl2pPr indent="-342900" lvl="1" marL="914400" rtl="0" algn="l">
              <a:lnSpc>
                <a:spcPct val="100000"/>
              </a:lnSpc>
              <a:spcBef>
                <a:spcPts val="375"/>
              </a:spcBef>
              <a:spcAft>
                <a:spcPts val="0"/>
              </a:spcAft>
              <a:buClr>
                <a:schemeClr val="dk1"/>
              </a:buClr>
              <a:buSzPts val="1800"/>
              <a:buChar char="•"/>
              <a:defRPr/>
            </a:lvl2pPr>
            <a:lvl3pPr indent="-228600" lvl="2" marL="1371600" rtl="0" algn="l">
              <a:lnSpc>
                <a:spcPct val="100000"/>
              </a:lnSpc>
              <a:spcBef>
                <a:spcPts val="375"/>
              </a:spcBef>
              <a:spcAft>
                <a:spcPts val="0"/>
              </a:spcAft>
              <a:buClr>
                <a:schemeClr val="dk1"/>
              </a:buClr>
              <a:buSzPts val="1800"/>
              <a:buNone/>
              <a:defRPr/>
            </a:lvl3pPr>
            <a:lvl4pPr indent="-342900" lvl="3" marL="1828800" rtl="0" algn="l">
              <a:lnSpc>
                <a:spcPct val="100000"/>
              </a:lnSpc>
              <a:spcBef>
                <a:spcPts val="375"/>
              </a:spcBef>
              <a:spcAft>
                <a:spcPts val="0"/>
              </a:spcAft>
              <a:buClr>
                <a:schemeClr val="dk1"/>
              </a:buClr>
              <a:buSzPts val="1800"/>
              <a:buChar char="•"/>
              <a:defRPr/>
            </a:lvl4pPr>
            <a:lvl5pPr indent="-228600" lvl="4" marL="2286000" rtl="0" algn="l">
              <a:lnSpc>
                <a:spcPct val="100000"/>
              </a:lnSpc>
              <a:spcBef>
                <a:spcPts val="375"/>
              </a:spcBef>
              <a:spcAft>
                <a:spcPts val="0"/>
              </a:spcAft>
              <a:buClr>
                <a:schemeClr val="dk1"/>
              </a:buClr>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32" name="Google Shape;132;g2956447ca6a_9_486"/>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3" name="Google Shape;133;g2956447ca6a_9_486"/>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4" name="Google Shape;134;g2956447ca6a_9_486"/>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135" name="Google Shape;135;g2956447ca6a_9_486"/>
          <p:cNvCxnSpPr/>
          <p:nvPr/>
        </p:nvCxnSpPr>
        <p:spPr>
          <a:xfrm>
            <a:off x="361951" y="2188801"/>
            <a:ext cx="8360400" cy="0"/>
          </a:xfrm>
          <a:prstGeom prst="straightConnector1">
            <a:avLst/>
          </a:prstGeom>
          <a:noFill/>
          <a:ln cap="flat" cmpd="sng" w="28575">
            <a:solidFill>
              <a:schemeClr val="dk1"/>
            </a:solidFill>
            <a:prstDash val="solid"/>
            <a:miter lim="800000"/>
            <a:headEnd len="sm" w="sm" type="none"/>
            <a:tailEnd len="sm" w="sm" type="none"/>
          </a:ln>
        </p:spPr>
      </p:cxnSp>
      <p:cxnSp>
        <p:nvCxnSpPr>
          <p:cNvPr id="136" name="Google Shape;136;g2956447ca6a_9_486"/>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 name="Shape 16"/>
        <p:cNvGrpSpPr/>
        <p:nvPr/>
      </p:nvGrpSpPr>
      <p:grpSpPr>
        <a:xfrm>
          <a:off x="0" y="0"/>
          <a:ext cx="0" cy="0"/>
          <a:chOff x="0" y="0"/>
          <a:chExt cx="0" cy="0"/>
        </a:xfrm>
      </p:grpSpPr>
      <p:sp>
        <p:nvSpPr>
          <p:cNvPr id="17" name="Google Shape;17;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4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9" name="Google Shape;19;p4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 name="Google Shape;20;p4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 name="Google Shape;21;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7" name="Shape 137"/>
        <p:cNvGrpSpPr/>
        <p:nvPr/>
      </p:nvGrpSpPr>
      <p:grpSpPr>
        <a:xfrm>
          <a:off x="0" y="0"/>
          <a:ext cx="0" cy="0"/>
          <a:chOff x="0" y="0"/>
          <a:chExt cx="0" cy="0"/>
        </a:xfrm>
      </p:grpSpPr>
      <p:sp>
        <p:nvSpPr>
          <p:cNvPr id="138" name="Google Shape;138;g2956447ca6a_9_496"/>
          <p:cNvSpPr txBox="1"/>
          <p:nvPr>
            <p:ph type="title"/>
          </p:nvPr>
        </p:nvSpPr>
        <p:spPr>
          <a:xfrm>
            <a:off x="363474" y="733806"/>
            <a:ext cx="3215400" cy="18378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4050"/>
              <a:buFont typeface="Arial"/>
              <a:buNone/>
              <a:defRPr sz="405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g2956447ca6a_9_496"/>
          <p:cNvSpPr txBox="1"/>
          <p:nvPr>
            <p:ph idx="1" type="body"/>
          </p:nvPr>
        </p:nvSpPr>
        <p:spPr>
          <a:xfrm>
            <a:off x="3887390" y="740569"/>
            <a:ext cx="4834800" cy="3655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2400"/>
              <a:buNone/>
              <a:defRPr sz="2400"/>
            </a:lvl1pPr>
            <a:lvl2pPr indent="-361950" lvl="1" marL="914400" rtl="0" algn="l">
              <a:lnSpc>
                <a:spcPct val="100000"/>
              </a:lnSpc>
              <a:spcBef>
                <a:spcPts val="375"/>
              </a:spcBef>
              <a:spcAft>
                <a:spcPts val="0"/>
              </a:spcAft>
              <a:buClr>
                <a:schemeClr val="dk1"/>
              </a:buClr>
              <a:buSzPts val="2100"/>
              <a:buChar char="•"/>
              <a:defRPr sz="2100"/>
            </a:lvl2pPr>
            <a:lvl3pPr indent="-228600" lvl="2" marL="1371600" rtl="0" algn="l">
              <a:lnSpc>
                <a:spcPct val="100000"/>
              </a:lnSpc>
              <a:spcBef>
                <a:spcPts val="375"/>
              </a:spcBef>
              <a:spcAft>
                <a:spcPts val="0"/>
              </a:spcAft>
              <a:buClr>
                <a:schemeClr val="dk1"/>
              </a:buClr>
              <a:buSzPts val="1800"/>
              <a:buNone/>
              <a:defRPr sz="1800"/>
            </a:lvl3pPr>
            <a:lvl4pPr indent="-323850" lvl="3" marL="1828800" rtl="0" algn="l">
              <a:lnSpc>
                <a:spcPct val="100000"/>
              </a:lnSpc>
              <a:spcBef>
                <a:spcPts val="375"/>
              </a:spcBef>
              <a:spcAft>
                <a:spcPts val="0"/>
              </a:spcAft>
              <a:buClr>
                <a:schemeClr val="dk1"/>
              </a:buClr>
              <a:buSzPts val="1500"/>
              <a:buChar char="•"/>
              <a:defRPr sz="1500"/>
            </a:lvl4pPr>
            <a:lvl5pPr indent="-228600" lvl="4" marL="2286000" rtl="0" algn="l">
              <a:lnSpc>
                <a:spcPct val="100000"/>
              </a:lnSpc>
              <a:spcBef>
                <a:spcPts val="375"/>
              </a:spcBef>
              <a:spcAft>
                <a:spcPts val="0"/>
              </a:spcAft>
              <a:buClr>
                <a:schemeClr val="dk1"/>
              </a:buClr>
              <a:buSzPts val="1500"/>
              <a:buNone/>
              <a:defRPr sz="1500"/>
            </a:lvl5pPr>
            <a:lvl6pPr indent="-323850" lvl="5" marL="2743200" rtl="0" algn="l">
              <a:lnSpc>
                <a:spcPct val="90000"/>
              </a:lnSpc>
              <a:spcBef>
                <a:spcPts val="375"/>
              </a:spcBef>
              <a:spcAft>
                <a:spcPts val="0"/>
              </a:spcAft>
              <a:buClr>
                <a:schemeClr val="dk1"/>
              </a:buClr>
              <a:buSzPts val="1500"/>
              <a:buChar char="•"/>
              <a:defRPr sz="1500"/>
            </a:lvl6pPr>
            <a:lvl7pPr indent="-323850" lvl="6" marL="3200400" rtl="0" algn="l">
              <a:lnSpc>
                <a:spcPct val="90000"/>
              </a:lnSpc>
              <a:spcBef>
                <a:spcPts val="375"/>
              </a:spcBef>
              <a:spcAft>
                <a:spcPts val="0"/>
              </a:spcAft>
              <a:buClr>
                <a:schemeClr val="dk1"/>
              </a:buClr>
              <a:buSzPts val="1500"/>
              <a:buChar char="•"/>
              <a:defRPr sz="1500"/>
            </a:lvl7pPr>
            <a:lvl8pPr indent="-323850" lvl="7" marL="3657600" rtl="0" algn="l">
              <a:lnSpc>
                <a:spcPct val="90000"/>
              </a:lnSpc>
              <a:spcBef>
                <a:spcPts val="375"/>
              </a:spcBef>
              <a:spcAft>
                <a:spcPts val="0"/>
              </a:spcAft>
              <a:buClr>
                <a:schemeClr val="dk1"/>
              </a:buClr>
              <a:buSzPts val="1500"/>
              <a:buChar char="•"/>
              <a:defRPr sz="1500"/>
            </a:lvl8pPr>
            <a:lvl9pPr indent="-323850" lvl="8" marL="4114800" rtl="0" algn="l">
              <a:lnSpc>
                <a:spcPct val="90000"/>
              </a:lnSpc>
              <a:spcBef>
                <a:spcPts val="375"/>
              </a:spcBef>
              <a:spcAft>
                <a:spcPts val="0"/>
              </a:spcAft>
              <a:buClr>
                <a:schemeClr val="dk1"/>
              </a:buClr>
              <a:buSzPts val="1500"/>
              <a:buChar char="•"/>
              <a:defRPr sz="1500"/>
            </a:lvl9pPr>
          </a:lstStyle>
          <a:p/>
        </p:txBody>
      </p:sp>
      <p:sp>
        <p:nvSpPr>
          <p:cNvPr id="140" name="Google Shape;140;g2956447ca6a_9_496"/>
          <p:cNvSpPr txBox="1"/>
          <p:nvPr>
            <p:ph idx="2" type="body"/>
          </p:nvPr>
        </p:nvSpPr>
        <p:spPr>
          <a:xfrm>
            <a:off x="363474" y="2733805"/>
            <a:ext cx="3215400" cy="16680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i="1" sz="1800">
                <a:solidFill>
                  <a:schemeClr val="dk1"/>
                </a:solidFill>
                <a:latin typeface="Arial"/>
                <a:ea typeface="Arial"/>
                <a:cs typeface="Arial"/>
                <a:sym typeface="Arial"/>
              </a:defRPr>
            </a:lvl1pPr>
            <a:lvl2pPr indent="-228600" lvl="1" marL="914400" rtl="0" algn="l">
              <a:lnSpc>
                <a:spcPct val="100000"/>
              </a:lnSpc>
              <a:spcBef>
                <a:spcPts val="375"/>
              </a:spcBef>
              <a:spcAft>
                <a:spcPts val="0"/>
              </a:spcAft>
              <a:buClr>
                <a:schemeClr val="dk1"/>
              </a:buClr>
              <a:buSzPts val="1050"/>
              <a:buNone/>
              <a:defRPr sz="1050"/>
            </a:lvl2pPr>
            <a:lvl3pPr indent="-228600" lvl="2" marL="1371600" rtl="0" algn="l">
              <a:lnSpc>
                <a:spcPct val="100000"/>
              </a:lnSpc>
              <a:spcBef>
                <a:spcPts val="375"/>
              </a:spcBef>
              <a:spcAft>
                <a:spcPts val="0"/>
              </a:spcAft>
              <a:buClr>
                <a:schemeClr val="dk1"/>
              </a:buClr>
              <a:buSzPts val="900"/>
              <a:buNone/>
              <a:defRPr sz="900"/>
            </a:lvl3pPr>
            <a:lvl4pPr indent="-228600" lvl="3" marL="1828800" rtl="0" algn="l">
              <a:lnSpc>
                <a:spcPct val="100000"/>
              </a:lnSpc>
              <a:spcBef>
                <a:spcPts val="375"/>
              </a:spcBef>
              <a:spcAft>
                <a:spcPts val="0"/>
              </a:spcAft>
              <a:buClr>
                <a:schemeClr val="dk1"/>
              </a:buClr>
              <a:buSzPts val="750"/>
              <a:buNone/>
              <a:defRPr sz="750"/>
            </a:lvl4pPr>
            <a:lvl5pPr indent="-228600" lvl="4" marL="2286000" rtl="0" algn="l">
              <a:lnSpc>
                <a:spcPct val="100000"/>
              </a:lnSpc>
              <a:spcBef>
                <a:spcPts val="375"/>
              </a:spcBef>
              <a:spcAft>
                <a:spcPts val="0"/>
              </a:spcAft>
              <a:buClr>
                <a:schemeClr val="dk1"/>
              </a:buClr>
              <a:buSzPts val="750"/>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41" name="Google Shape;141;g2956447ca6a_9_496"/>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g2956447ca6a_9_496"/>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3" name="Google Shape;143;g2956447ca6a_9_496"/>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4" name="Shape 144"/>
        <p:cNvGrpSpPr/>
        <p:nvPr/>
      </p:nvGrpSpPr>
      <p:grpSpPr>
        <a:xfrm>
          <a:off x="0" y="0"/>
          <a:ext cx="0" cy="0"/>
          <a:chOff x="0" y="0"/>
          <a:chExt cx="0" cy="0"/>
        </a:xfrm>
      </p:grpSpPr>
      <p:sp>
        <p:nvSpPr>
          <p:cNvPr id="145" name="Google Shape;145;g2956447ca6a_9_503"/>
          <p:cNvSpPr txBox="1"/>
          <p:nvPr>
            <p:ph type="title"/>
          </p:nvPr>
        </p:nvSpPr>
        <p:spPr>
          <a:xfrm>
            <a:off x="363474" y="733805"/>
            <a:ext cx="8358900" cy="10047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6" name="Google Shape;146;g2956447ca6a_9_503"/>
          <p:cNvSpPr txBox="1"/>
          <p:nvPr>
            <p:ph idx="1" type="body"/>
          </p:nvPr>
        </p:nvSpPr>
        <p:spPr>
          <a:xfrm>
            <a:off x="363474" y="1875691"/>
            <a:ext cx="4009800" cy="6180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b="0" i="1" sz="1800">
                <a:solidFill>
                  <a:schemeClr val="dk1"/>
                </a:solidFill>
                <a:latin typeface="Arial"/>
                <a:ea typeface="Arial"/>
                <a:cs typeface="Arial"/>
                <a:sym typeface="Arial"/>
              </a:defRPr>
            </a:lvl1pPr>
            <a:lvl2pPr indent="-228600" lvl="1" marL="914400" rtl="0" algn="l">
              <a:lnSpc>
                <a:spcPct val="100000"/>
              </a:lnSpc>
              <a:spcBef>
                <a:spcPts val="375"/>
              </a:spcBef>
              <a:spcAft>
                <a:spcPts val="0"/>
              </a:spcAft>
              <a:buClr>
                <a:schemeClr val="dk1"/>
              </a:buClr>
              <a:buSzPts val="1500"/>
              <a:buNone/>
              <a:defRPr b="1" sz="1500"/>
            </a:lvl2pPr>
            <a:lvl3pPr indent="-228600" lvl="2" marL="1371600" rtl="0" algn="l">
              <a:lnSpc>
                <a:spcPct val="100000"/>
              </a:lnSpc>
              <a:spcBef>
                <a:spcPts val="375"/>
              </a:spcBef>
              <a:spcAft>
                <a:spcPts val="0"/>
              </a:spcAft>
              <a:buClr>
                <a:schemeClr val="dk1"/>
              </a:buClr>
              <a:buSzPts val="1350"/>
              <a:buNone/>
              <a:defRPr b="1" sz="1350"/>
            </a:lvl3pPr>
            <a:lvl4pPr indent="-228600" lvl="3" marL="1828800" rtl="0" algn="l">
              <a:lnSpc>
                <a:spcPct val="100000"/>
              </a:lnSpc>
              <a:spcBef>
                <a:spcPts val="375"/>
              </a:spcBef>
              <a:spcAft>
                <a:spcPts val="0"/>
              </a:spcAft>
              <a:buClr>
                <a:schemeClr val="dk1"/>
              </a:buClr>
              <a:buSzPts val="1200"/>
              <a:buNone/>
              <a:defRPr b="1" sz="1200"/>
            </a:lvl4pPr>
            <a:lvl5pPr indent="-228600" lvl="4" marL="2286000" rtl="0" algn="l">
              <a:lnSpc>
                <a:spcPct val="100000"/>
              </a:lnSpc>
              <a:spcBef>
                <a:spcPts val="375"/>
              </a:spcBef>
              <a:spcAft>
                <a:spcPts val="0"/>
              </a:spcAft>
              <a:buClr>
                <a:schemeClr val="dk1"/>
              </a:buClr>
              <a:buSzPts val="1200"/>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375"/>
              </a:spcBef>
              <a:spcAft>
                <a:spcPts val="0"/>
              </a:spcAft>
              <a:buClr>
                <a:schemeClr val="dk1"/>
              </a:buClr>
              <a:buSzPts val="1200"/>
              <a:buNone/>
              <a:defRPr b="1" sz="1200"/>
            </a:lvl7pPr>
            <a:lvl8pPr indent="-228600" lvl="7" marL="3657600" rtl="0" algn="l">
              <a:lnSpc>
                <a:spcPct val="90000"/>
              </a:lnSpc>
              <a:spcBef>
                <a:spcPts val="375"/>
              </a:spcBef>
              <a:spcAft>
                <a:spcPts val="0"/>
              </a:spcAft>
              <a:buClr>
                <a:schemeClr val="dk1"/>
              </a:buClr>
              <a:buSzPts val="1200"/>
              <a:buNone/>
              <a:defRPr b="1" sz="1200"/>
            </a:lvl8pPr>
            <a:lvl9pPr indent="-228600" lvl="8" marL="4114800" rtl="0" algn="l">
              <a:lnSpc>
                <a:spcPct val="90000"/>
              </a:lnSpc>
              <a:spcBef>
                <a:spcPts val="375"/>
              </a:spcBef>
              <a:spcAft>
                <a:spcPts val="0"/>
              </a:spcAft>
              <a:buClr>
                <a:schemeClr val="dk1"/>
              </a:buClr>
              <a:buSzPts val="1200"/>
              <a:buNone/>
              <a:defRPr b="1" sz="1200"/>
            </a:lvl9pPr>
          </a:lstStyle>
          <a:p/>
        </p:txBody>
      </p:sp>
      <p:sp>
        <p:nvSpPr>
          <p:cNvPr id="147" name="Google Shape;147;g2956447ca6a_9_503"/>
          <p:cNvSpPr txBox="1"/>
          <p:nvPr>
            <p:ph idx="2" type="body"/>
          </p:nvPr>
        </p:nvSpPr>
        <p:spPr>
          <a:xfrm>
            <a:off x="363474" y="2571750"/>
            <a:ext cx="4009800" cy="20706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a:lvl1pPr>
            <a:lvl2pPr indent="-342900" lvl="1" marL="914400" rtl="0" algn="l">
              <a:lnSpc>
                <a:spcPct val="100000"/>
              </a:lnSpc>
              <a:spcBef>
                <a:spcPts val="375"/>
              </a:spcBef>
              <a:spcAft>
                <a:spcPts val="0"/>
              </a:spcAft>
              <a:buClr>
                <a:schemeClr val="dk1"/>
              </a:buClr>
              <a:buSzPts val="1800"/>
              <a:buChar char="•"/>
              <a:defRPr/>
            </a:lvl2pPr>
            <a:lvl3pPr indent="-228600" lvl="2" marL="1371600" rtl="0" algn="l">
              <a:lnSpc>
                <a:spcPct val="100000"/>
              </a:lnSpc>
              <a:spcBef>
                <a:spcPts val="375"/>
              </a:spcBef>
              <a:spcAft>
                <a:spcPts val="0"/>
              </a:spcAft>
              <a:buClr>
                <a:schemeClr val="dk1"/>
              </a:buClr>
              <a:buSzPts val="1800"/>
              <a:buNone/>
              <a:defRPr/>
            </a:lvl3pPr>
            <a:lvl4pPr indent="-342900" lvl="3" marL="1828800" rtl="0" algn="l">
              <a:lnSpc>
                <a:spcPct val="100000"/>
              </a:lnSpc>
              <a:spcBef>
                <a:spcPts val="375"/>
              </a:spcBef>
              <a:spcAft>
                <a:spcPts val="0"/>
              </a:spcAft>
              <a:buClr>
                <a:schemeClr val="dk1"/>
              </a:buClr>
              <a:buSzPts val="1800"/>
              <a:buChar char="•"/>
              <a:defRPr/>
            </a:lvl4pPr>
            <a:lvl5pPr indent="-228600" lvl="4" marL="2286000" rtl="0" algn="l">
              <a:lnSpc>
                <a:spcPct val="100000"/>
              </a:lnSpc>
              <a:spcBef>
                <a:spcPts val="375"/>
              </a:spcBef>
              <a:spcAft>
                <a:spcPts val="0"/>
              </a:spcAft>
              <a:buClr>
                <a:schemeClr val="dk1"/>
              </a:buClr>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48" name="Google Shape;148;g2956447ca6a_9_503"/>
          <p:cNvSpPr txBox="1"/>
          <p:nvPr>
            <p:ph idx="3" type="body"/>
          </p:nvPr>
        </p:nvSpPr>
        <p:spPr>
          <a:xfrm>
            <a:off x="4692841" y="1875691"/>
            <a:ext cx="4029300" cy="6180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b="0" i="1" sz="1800">
                <a:solidFill>
                  <a:schemeClr val="dk1"/>
                </a:solidFill>
                <a:latin typeface="Arial"/>
                <a:ea typeface="Arial"/>
                <a:cs typeface="Arial"/>
                <a:sym typeface="Arial"/>
              </a:defRPr>
            </a:lvl1pPr>
            <a:lvl2pPr indent="-228600" lvl="1" marL="914400" rtl="0" algn="l">
              <a:lnSpc>
                <a:spcPct val="100000"/>
              </a:lnSpc>
              <a:spcBef>
                <a:spcPts val="375"/>
              </a:spcBef>
              <a:spcAft>
                <a:spcPts val="0"/>
              </a:spcAft>
              <a:buClr>
                <a:schemeClr val="dk1"/>
              </a:buClr>
              <a:buSzPts val="1500"/>
              <a:buNone/>
              <a:defRPr b="1" sz="1500"/>
            </a:lvl2pPr>
            <a:lvl3pPr indent="-228600" lvl="2" marL="1371600" rtl="0" algn="l">
              <a:lnSpc>
                <a:spcPct val="100000"/>
              </a:lnSpc>
              <a:spcBef>
                <a:spcPts val="375"/>
              </a:spcBef>
              <a:spcAft>
                <a:spcPts val="0"/>
              </a:spcAft>
              <a:buClr>
                <a:schemeClr val="dk1"/>
              </a:buClr>
              <a:buSzPts val="1350"/>
              <a:buNone/>
              <a:defRPr b="1" sz="1350"/>
            </a:lvl3pPr>
            <a:lvl4pPr indent="-228600" lvl="3" marL="1828800" rtl="0" algn="l">
              <a:lnSpc>
                <a:spcPct val="100000"/>
              </a:lnSpc>
              <a:spcBef>
                <a:spcPts val="375"/>
              </a:spcBef>
              <a:spcAft>
                <a:spcPts val="0"/>
              </a:spcAft>
              <a:buClr>
                <a:schemeClr val="dk1"/>
              </a:buClr>
              <a:buSzPts val="1200"/>
              <a:buNone/>
              <a:defRPr b="1" sz="1200"/>
            </a:lvl4pPr>
            <a:lvl5pPr indent="-228600" lvl="4" marL="2286000" rtl="0" algn="l">
              <a:lnSpc>
                <a:spcPct val="100000"/>
              </a:lnSpc>
              <a:spcBef>
                <a:spcPts val="375"/>
              </a:spcBef>
              <a:spcAft>
                <a:spcPts val="0"/>
              </a:spcAft>
              <a:buClr>
                <a:schemeClr val="dk1"/>
              </a:buClr>
              <a:buSzPts val="1200"/>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375"/>
              </a:spcBef>
              <a:spcAft>
                <a:spcPts val="0"/>
              </a:spcAft>
              <a:buClr>
                <a:schemeClr val="dk1"/>
              </a:buClr>
              <a:buSzPts val="1200"/>
              <a:buNone/>
              <a:defRPr b="1" sz="1200"/>
            </a:lvl7pPr>
            <a:lvl8pPr indent="-228600" lvl="7" marL="3657600" rtl="0" algn="l">
              <a:lnSpc>
                <a:spcPct val="90000"/>
              </a:lnSpc>
              <a:spcBef>
                <a:spcPts val="375"/>
              </a:spcBef>
              <a:spcAft>
                <a:spcPts val="0"/>
              </a:spcAft>
              <a:buClr>
                <a:schemeClr val="dk1"/>
              </a:buClr>
              <a:buSzPts val="1200"/>
              <a:buNone/>
              <a:defRPr b="1" sz="1200"/>
            </a:lvl8pPr>
            <a:lvl9pPr indent="-228600" lvl="8" marL="4114800" rtl="0" algn="l">
              <a:lnSpc>
                <a:spcPct val="90000"/>
              </a:lnSpc>
              <a:spcBef>
                <a:spcPts val="375"/>
              </a:spcBef>
              <a:spcAft>
                <a:spcPts val="0"/>
              </a:spcAft>
              <a:buClr>
                <a:schemeClr val="dk1"/>
              </a:buClr>
              <a:buSzPts val="1200"/>
              <a:buNone/>
              <a:defRPr b="1" sz="1200"/>
            </a:lvl9pPr>
          </a:lstStyle>
          <a:p/>
        </p:txBody>
      </p:sp>
      <p:sp>
        <p:nvSpPr>
          <p:cNvPr id="149" name="Google Shape;149;g2956447ca6a_9_503"/>
          <p:cNvSpPr txBox="1"/>
          <p:nvPr>
            <p:ph idx="4" type="body"/>
          </p:nvPr>
        </p:nvSpPr>
        <p:spPr>
          <a:xfrm>
            <a:off x="4692841" y="2571750"/>
            <a:ext cx="4029300" cy="20706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a:lvl1pPr>
            <a:lvl2pPr indent="-342900" lvl="1" marL="914400" rtl="0" algn="l">
              <a:lnSpc>
                <a:spcPct val="100000"/>
              </a:lnSpc>
              <a:spcBef>
                <a:spcPts val="375"/>
              </a:spcBef>
              <a:spcAft>
                <a:spcPts val="0"/>
              </a:spcAft>
              <a:buClr>
                <a:schemeClr val="dk1"/>
              </a:buClr>
              <a:buSzPts val="1800"/>
              <a:buChar char="•"/>
              <a:defRPr/>
            </a:lvl2pPr>
            <a:lvl3pPr indent="-228600" lvl="2" marL="1371600" rtl="0" algn="l">
              <a:lnSpc>
                <a:spcPct val="100000"/>
              </a:lnSpc>
              <a:spcBef>
                <a:spcPts val="375"/>
              </a:spcBef>
              <a:spcAft>
                <a:spcPts val="0"/>
              </a:spcAft>
              <a:buClr>
                <a:schemeClr val="dk1"/>
              </a:buClr>
              <a:buSzPts val="1800"/>
              <a:buNone/>
              <a:defRPr/>
            </a:lvl3pPr>
            <a:lvl4pPr indent="-342900" lvl="3" marL="1828800" rtl="0" algn="l">
              <a:lnSpc>
                <a:spcPct val="100000"/>
              </a:lnSpc>
              <a:spcBef>
                <a:spcPts val="375"/>
              </a:spcBef>
              <a:spcAft>
                <a:spcPts val="0"/>
              </a:spcAft>
              <a:buClr>
                <a:schemeClr val="dk1"/>
              </a:buClr>
              <a:buSzPts val="1800"/>
              <a:buChar char="•"/>
              <a:defRPr/>
            </a:lvl4pPr>
            <a:lvl5pPr indent="-228600" lvl="4" marL="2286000" rtl="0" algn="l">
              <a:lnSpc>
                <a:spcPct val="100000"/>
              </a:lnSpc>
              <a:spcBef>
                <a:spcPts val="375"/>
              </a:spcBef>
              <a:spcAft>
                <a:spcPts val="0"/>
              </a:spcAft>
              <a:buClr>
                <a:schemeClr val="dk1"/>
              </a:buClr>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50" name="Google Shape;150;g2956447ca6a_9_503"/>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g2956447ca6a_9_503"/>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2" name="Google Shape;152;g2956447ca6a_9_503"/>
          <p:cNvSpPr txBox="1"/>
          <p:nvPr>
            <p:ph idx="12" type="sldNum"/>
          </p:nvPr>
        </p:nvSpPr>
        <p:spPr>
          <a:xfrm>
            <a:off x="8242193" y="-5392"/>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3" name="Shape 153"/>
        <p:cNvGrpSpPr/>
        <p:nvPr/>
      </p:nvGrpSpPr>
      <p:grpSpPr>
        <a:xfrm>
          <a:off x="0" y="0"/>
          <a:ext cx="0" cy="0"/>
          <a:chOff x="0" y="0"/>
          <a:chExt cx="0" cy="0"/>
        </a:xfrm>
      </p:grpSpPr>
      <p:sp>
        <p:nvSpPr>
          <p:cNvPr id="154" name="Google Shape;154;g2956447ca6a_9_512"/>
          <p:cNvSpPr/>
          <p:nvPr/>
        </p:nvSpPr>
        <p:spPr>
          <a:xfrm>
            <a:off x="360756" y="2949984"/>
            <a:ext cx="8360400" cy="1826100"/>
          </a:xfrm>
          <a:prstGeom prst="rect">
            <a:avLst/>
          </a:prstGeom>
          <a:solidFill>
            <a:schemeClr val="accent1">
              <a:alpha val="98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55" name="Google Shape;155;g2956447ca6a_9_512"/>
          <p:cNvSpPr txBox="1"/>
          <p:nvPr>
            <p:ph type="title"/>
          </p:nvPr>
        </p:nvSpPr>
        <p:spPr>
          <a:xfrm>
            <a:off x="361950" y="733806"/>
            <a:ext cx="7975800" cy="19437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6" name="Google Shape;156;g2956447ca6a_9_512"/>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7" name="Google Shape;157;g2956447ca6a_9_512"/>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8" name="Google Shape;158;g2956447ca6a_9_512"/>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159" name="Google Shape;159;g2956447ca6a_9_512"/>
          <p:cNvCxnSpPr/>
          <p:nvPr/>
        </p:nvCxnSpPr>
        <p:spPr>
          <a:xfrm>
            <a:off x="361951" y="2949983"/>
            <a:ext cx="8360400" cy="0"/>
          </a:xfrm>
          <a:prstGeom prst="straightConnector1">
            <a:avLst/>
          </a:prstGeom>
          <a:noFill/>
          <a:ln cap="flat" cmpd="sng" w="28575">
            <a:solidFill>
              <a:schemeClr val="dk1"/>
            </a:solidFill>
            <a:prstDash val="solid"/>
            <a:miter lim="800000"/>
            <a:headEnd len="sm" w="sm" type="none"/>
            <a:tailEnd len="sm" w="sm" type="none"/>
          </a:ln>
        </p:spPr>
      </p:cxnSp>
      <p:cxnSp>
        <p:nvCxnSpPr>
          <p:cNvPr id="160" name="Google Shape;160;g2956447ca6a_9_512"/>
          <p:cNvCxnSpPr/>
          <p:nvPr/>
        </p:nvCxnSpPr>
        <p:spPr>
          <a:xfrm>
            <a:off x="360756" y="4776104"/>
            <a:ext cx="8360400" cy="0"/>
          </a:xfrm>
          <a:prstGeom prst="straightConnector1">
            <a:avLst/>
          </a:prstGeom>
          <a:noFill/>
          <a:ln cap="flat" cmpd="sng" w="28575">
            <a:solidFill>
              <a:schemeClr val="dk2"/>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1" name="Shape 161"/>
        <p:cNvGrpSpPr/>
        <p:nvPr/>
      </p:nvGrpSpPr>
      <p:grpSpPr>
        <a:xfrm>
          <a:off x="0" y="0"/>
          <a:ext cx="0" cy="0"/>
          <a:chOff x="0" y="0"/>
          <a:chExt cx="0" cy="0"/>
        </a:xfrm>
      </p:grpSpPr>
      <p:sp>
        <p:nvSpPr>
          <p:cNvPr id="162" name="Google Shape;162;g2956447ca6a_9_520"/>
          <p:cNvSpPr/>
          <p:nvPr/>
        </p:nvSpPr>
        <p:spPr>
          <a:xfrm>
            <a:off x="360756" y="2941674"/>
            <a:ext cx="8360400" cy="1826100"/>
          </a:xfrm>
          <a:prstGeom prst="rect">
            <a:avLst/>
          </a:prstGeom>
          <a:solidFill>
            <a:schemeClr val="accent1">
              <a:alpha val="98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63" name="Google Shape;163;g2956447ca6a_9_520"/>
          <p:cNvSpPr txBox="1"/>
          <p:nvPr>
            <p:ph type="title"/>
          </p:nvPr>
        </p:nvSpPr>
        <p:spPr>
          <a:xfrm>
            <a:off x="361950" y="733807"/>
            <a:ext cx="7886700" cy="20376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4500"/>
              <a:buFont typeface="Arial"/>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4" name="Google Shape;164;g2956447ca6a_9_520"/>
          <p:cNvSpPr txBox="1"/>
          <p:nvPr>
            <p:ph idx="1" type="body"/>
          </p:nvPr>
        </p:nvSpPr>
        <p:spPr>
          <a:xfrm>
            <a:off x="361950" y="3128584"/>
            <a:ext cx="7886700" cy="1438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i="1" sz="1800">
                <a:solidFill>
                  <a:schemeClr val="dk1"/>
                </a:solidFill>
                <a:latin typeface="Arial"/>
                <a:ea typeface="Arial"/>
                <a:cs typeface="Arial"/>
                <a:sym typeface="Arial"/>
              </a:defRPr>
            </a:lvl1pPr>
            <a:lvl2pPr indent="-228600" lvl="1" marL="914400" rtl="0" algn="l">
              <a:lnSpc>
                <a:spcPct val="100000"/>
              </a:lnSpc>
              <a:spcBef>
                <a:spcPts val="375"/>
              </a:spcBef>
              <a:spcAft>
                <a:spcPts val="0"/>
              </a:spcAft>
              <a:buClr>
                <a:srgbClr val="888888"/>
              </a:buClr>
              <a:buSzPts val="1500"/>
              <a:buNone/>
              <a:defRPr sz="1500">
                <a:solidFill>
                  <a:srgbClr val="888888"/>
                </a:solidFill>
              </a:defRPr>
            </a:lvl2pPr>
            <a:lvl3pPr indent="-228600" lvl="2" marL="1371600" rtl="0" algn="l">
              <a:lnSpc>
                <a:spcPct val="100000"/>
              </a:lnSpc>
              <a:spcBef>
                <a:spcPts val="375"/>
              </a:spcBef>
              <a:spcAft>
                <a:spcPts val="0"/>
              </a:spcAft>
              <a:buClr>
                <a:srgbClr val="888888"/>
              </a:buClr>
              <a:buSzPts val="1350"/>
              <a:buNone/>
              <a:defRPr sz="1350">
                <a:solidFill>
                  <a:srgbClr val="888888"/>
                </a:solidFill>
              </a:defRPr>
            </a:lvl3pPr>
            <a:lvl4pPr indent="-228600" lvl="3" marL="1828800" rtl="0" algn="l">
              <a:lnSpc>
                <a:spcPct val="100000"/>
              </a:lnSpc>
              <a:spcBef>
                <a:spcPts val="375"/>
              </a:spcBef>
              <a:spcAft>
                <a:spcPts val="0"/>
              </a:spcAft>
              <a:buClr>
                <a:srgbClr val="888888"/>
              </a:buClr>
              <a:buSzPts val="1200"/>
              <a:buNone/>
              <a:defRPr sz="1200">
                <a:solidFill>
                  <a:srgbClr val="888888"/>
                </a:solidFill>
              </a:defRPr>
            </a:lvl4pPr>
            <a:lvl5pPr indent="-228600" lvl="4" marL="2286000" rtl="0" algn="l">
              <a:lnSpc>
                <a:spcPct val="100000"/>
              </a:lnSpc>
              <a:spcBef>
                <a:spcPts val="375"/>
              </a:spcBef>
              <a:spcAft>
                <a:spcPts val="0"/>
              </a:spcAft>
              <a:buClr>
                <a:srgbClr val="888888"/>
              </a:buClr>
              <a:buSzPts val="1200"/>
              <a:buNone/>
              <a:defRPr sz="1200">
                <a:solidFill>
                  <a:srgbClr val="888888"/>
                </a:solidFill>
              </a:defRPr>
            </a:lvl5pPr>
            <a:lvl6pPr indent="-228600" lvl="5" marL="2743200" rtl="0" algn="l">
              <a:lnSpc>
                <a:spcPct val="90000"/>
              </a:lnSpc>
              <a:spcBef>
                <a:spcPts val="375"/>
              </a:spcBef>
              <a:spcAft>
                <a:spcPts val="0"/>
              </a:spcAft>
              <a:buClr>
                <a:srgbClr val="888888"/>
              </a:buClr>
              <a:buSzPts val="1200"/>
              <a:buNone/>
              <a:defRPr sz="1200">
                <a:solidFill>
                  <a:srgbClr val="888888"/>
                </a:solidFill>
              </a:defRPr>
            </a:lvl6pPr>
            <a:lvl7pPr indent="-228600" lvl="6" marL="3200400" rtl="0" algn="l">
              <a:lnSpc>
                <a:spcPct val="90000"/>
              </a:lnSpc>
              <a:spcBef>
                <a:spcPts val="375"/>
              </a:spcBef>
              <a:spcAft>
                <a:spcPts val="0"/>
              </a:spcAft>
              <a:buClr>
                <a:srgbClr val="888888"/>
              </a:buClr>
              <a:buSzPts val="1200"/>
              <a:buNone/>
              <a:defRPr sz="1200">
                <a:solidFill>
                  <a:srgbClr val="888888"/>
                </a:solidFill>
              </a:defRPr>
            </a:lvl7pPr>
            <a:lvl8pPr indent="-228600" lvl="7" marL="3657600" rtl="0" algn="l">
              <a:lnSpc>
                <a:spcPct val="90000"/>
              </a:lnSpc>
              <a:spcBef>
                <a:spcPts val="375"/>
              </a:spcBef>
              <a:spcAft>
                <a:spcPts val="0"/>
              </a:spcAft>
              <a:buClr>
                <a:srgbClr val="888888"/>
              </a:buClr>
              <a:buSzPts val="1200"/>
              <a:buNone/>
              <a:defRPr sz="1200">
                <a:solidFill>
                  <a:srgbClr val="888888"/>
                </a:solidFill>
              </a:defRPr>
            </a:lvl8pPr>
            <a:lvl9pPr indent="-228600" lvl="8" marL="4114800" rtl="0" algn="l">
              <a:lnSpc>
                <a:spcPct val="90000"/>
              </a:lnSpc>
              <a:spcBef>
                <a:spcPts val="375"/>
              </a:spcBef>
              <a:spcAft>
                <a:spcPts val="0"/>
              </a:spcAft>
              <a:buClr>
                <a:srgbClr val="888888"/>
              </a:buClr>
              <a:buSzPts val="1200"/>
              <a:buNone/>
              <a:defRPr sz="1200">
                <a:solidFill>
                  <a:srgbClr val="888888"/>
                </a:solidFill>
              </a:defRPr>
            </a:lvl9pPr>
          </a:lstStyle>
          <a:p/>
        </p:txBody>
      </p:sp>
      <p:sp>
        <p:nvSpPr>
          <p:cNvPr id="165" name="Google Shape;165;g2956447ca6a_9_520"/>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6" name="Google Shape;166;g2956447ca6a_9_520"/>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7" name="Google Shape;167;g2956447ca6a_9_520"/>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168" name="Google Shape;168;g2956447ca6a_9_520"/>
          <p:cNvCxnSpPr/>
          <p:nvPr/>
        </p:nvCxnSpPr>
        <p:spPr>
          <a:xfrm>
            <a:off x="360756" y="2941674"/>
            <a:ext cx="8360400" cy="0"/>
          </a:xfrm>
          <a:prstGeom prst="straightConnector1">
            <a:avLst/>
          </a:prstGeom>
          <a:noFill/>
          <a:ln cap="flat" cmpd="sng" w="28575">
            <a:solidFill>
              <a:schemeClr val="dk1"/>
            </a:solidFill>
            <a:prstDash val="solid"/>
            <a:miter lim="800000"/>
            <a:headEnd len="sm" w="sm" type="none"/>
            <a:tailEnd len="sm" w="sm" type="none"/>
          </a:ln>
        </p:spPr>
      </p:cxnSp>
      <p:cxnSp>
        <p:nvCxnSpPr>
          <p:cNvPr id="169" name="Google Shape;169;g2956447ca6a_9_520"/>
          <p:cNvCxnSpPr/>
          <p:nvPr/>
        </p:nvCxnSpPr>
        <p:spPr>
          <a:xfrm>
            <a:off x="361951" y="4776104"/>
            <a:ext cx="8360400" cy="0"/>
          </a:xfrm>
          <a:prstGeom prst="straightConnector1">
            <a:avLst/>
          </a:prstGeom>
          <a:noFill/>
          <a:ln cap="flat" cmpd="sng" w="28575">
            <a:solidFill>
              <a:schemeClr val="dk2"/>
            </a:solidFill>
            <a:prstDash val="solid"/>
            <a:miter lim="800000"/>
            <a:headEnd len="sm" w="sm" type="none"/>
            <a:tailEnd len="sm" w="sm" type="none"/>
          </a:ln>
        </p:spPr>
      </p:cxnSp>
      <p:cxnSp>
        <p:nvCxnSpPr>
          <p:cNvPr id="170" name="Google Shape;170;g2956447ca6a_9_520"/>
          <p:cNvCxnSpPr/>
          <p:nvPr/>
        </p:nvCxnSpPr>
        <p:spPr>
          <a:xfrm>
            <a:off x="360756" y="4776104"/>
            <a:ext cx="8360400" cy="0"/>
          </a:xfrm>
          <a:prstGeom prst="straightConnector1">
            <a:avLst/>
          </a:prstGeom>
          <a:noFill/>
          <a:ln cap="flat" cmpd="sng" w="28575">
            <a:solidFill>
              <a:schemeClr val="dk2"/>
            </a:solidFill>
            <a:prstDash val="solid"/>
            <a:miter lim="800000"/>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g2956447ca6a_9_530"/>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3" name="Google Shape;173;g2956447ca6a_9_530"/>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4" name="Google Shape;174;g2956447ca6a_9_530"/>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5" name="Shape 175"/>
        <p:cNvGrpSpPr/>
        <p:nvPr/>
      </p:nvGrpSpPr>
      <p:grpSpPr>
        <a:xfrm>
          <a:off x="0" y="0"/>
          <a:ext cx="0" cy="0"/>
          <a:chOff x="0" y="0"/>
          <a:chExt cx="0" cy="0"/>
        </a:xfrm>
      </p:grpSpPr>
      <p:sp>
        <p:nvSpPr>
          <p:cNvPr id="176" name="Google Shape;176;g2956447ca6a_9_534"/>
          <p:cNvSpPr txBox="1"/>
          <p:nvPr>
            <p:ph type="title"/>
          </p:nvPr>
        </p:nvSpPr>
        <p:spPr>
          <a:xfrm>
            <a:off x="363474" y="733806"/>
            <a:ext cx="3215400" cy="18378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4050"/>
              <a:buFont typeface="Arial"/>
              <a:buNone/>
              <a:defRPr sz="405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7" name="Google Shape;177;g2956447ca6a_9_534"/>
          <p:cNvSpPr/>
          <p:nvPr>
            <p:ph idx="2" type="pic"/>
          </p:nvPr>
        </p:nvSpPr>
        <p:spPr>
          <a:xfrm>
            <a:off x="3887391" y="740569"/>
            <a:ext cx="4834800" cy="3655200"/>
          </a:xfrm>
          <a:prstGeom prst="rect">
            <a:avLst/>
          </a:prstGeom>
          <a:noFill/>
          <a:ln>
            <a:noFill/>
          </a:ln>
        </p:spPr>
      </p:sp>
      <p:sp>
        <p:nvSpPr>
          <p:cNvPr id="178" name="Google Shape;178;g2956447ca6a_9_534"/>
          <p:cNvSpPr txBox="1"/>
          <p:nvPr>
            <p:ph idx="1" type="body"/>
          </p:nvPr>
        </p:nvSpPr>
        <p:spPr>
          <a:xfrm>
            <a:off x="363474" y="2733805"/>
            <a:ext cx="3215400" cy="16680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i="1" sz="1800">
                <a:solidFill>
                  <a:schemeClr val="dk1"/>
                </a:solidFill>
                <a:latin typeface="Arial"/>
                <a:ea typeface="Arial"/>
                <a:cs typeface="Arial"/>
                <a:sym typeface="Arial"/>
              </a:defRPr>
            </a:lvl1pPr>
            <a:lvl2pPr indent="-228600" lvl="1" marL="914400" rtl="0" algn="l">
              <a:lnSpc>
                <a:spcPct val="100000"/>
              </a:lnSpc>
              <a:spcBef>
                <a:spcPts val="375"/>
              </a:spcBef>
              <a:spcAft>
                <a:spcPts val="0"/>
              </a:spcAft>
              <a:buClr>
                <a:schemeClr val="dk1"/>
              </a:buClr>
              <a:buSzPts val="1050"/>
              <a:buNone/>
              <a:defRPr sz="1050"/>
            </a:lvl2pPr>
            <a:lvl3pPr indent="-228600" lvl="2" marL="1371600" rtl="0" algn="l">
              <a:lnSpc>
                <a:spcPct val="100000"/>
              </a:lnSpc>
              <a:spcBef>
                <a:spcPts val="375"/>
              </a:spcBef>
              <a:spcAft>
                <a:spcPts val="0"/>
              </a:spcAft>
              <a:buClr>
                <a:schemeClr val="dk1"/>
              </a:buClr>
              <a:buSzPts val="900"/>
              <a:buNone/>
              <a:defRPr sz="900"/>
            </a:lvl3pPr>
            <a:lvl4pPr indent="-228600" lvl="3" marL="1828800" rtl="0" algn="l">
              <a:lnSpc>
                <a:spcPct val="100000"/>
              </a:lnSpc>
              <a:spcBef>
                <a:spcPts val="375"/>
              </a:spcBef>
              <a:spcAft>
                <a:spcPts val="0"/>
              </a:spcAft>
              <a:buClr>
                <a:schemeClr val="dk1"/>
              </a:buClr>
              <a:buSzPts val="750"/>
              <a:buNone/>
              <a:defRPr sz="750"/>
            </a:lvl4pPr>
            <a:lvl5pPr indent="-228600" lvl="4" marL="2286000" rtl="0" algn="l">
              <a:lnSpc>
                <a:spcPct val="100000"/>
              </a:lnSpc>
              <a:spcBef>
                <a:spcPts val="375"/>
              </a:spcBef>
              <a:spcAft>
                <a:spcPts val="0"/>
              </a:spcAft>
              <a:buClr>
                <a:schemeClr val="dk1"/>
              </a:buClr>
              <a:buSzPts val="750"/>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79" name="Google Shape;179;g2956447ca6a_9_534"/>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0" name="Google Shape;180;g2956447ca6a_9_534"/>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1" name="Google Shape;181;g2956447ca6a_9_534"/>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2" name="Shape 182"/>
        <p:cNvGrpSpPr/>
        <p:nvPr/>
      </p:nvGrpSpPr>
      <p:grpSpPr>
        <a:xfrm>
          <a:off x="0" y="0"/>
          <a:ext cx="0" cy="0"/>
          <a:chOff x="0" y="0"/>
          <a:chExt cx="0" cy="0"/>
        </a:xfrm>
      </p:grpSpPr>
      <p:sp>
        <p:nvSpPr>
          <p:cNvPr id="183" name="Google Shape;183;g2956447ca6a_9_541"/>
          <p:cNvSpPr/>
          <p:nvPr/>
        </p:nvSpPr>
        <p:spPr>
          <a:xfrm>
            <a:off x="361951" y="362682"/>
            <a:ext cx="8360400" cy="1826100"/>
          </a:xfrm>
          <a:prstGeom prst="rect">
            <a:avLst/>
          </a:prstGeom>
          <a:solidFill>
            <a:schemeClr val="accent1">
              <a:alpha val="98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84" name="Google Shape;184;g2956447ca6a_9_541"/>
          <p:cNvSpPr txBox="1"/>
          <p:nvPr>
            <p:ph type="title"/>
          </p:nvPr>
        </p:nvSpPr>
        <p:spPr>
          <a:xfrm>
            <a:off x="361951" y="733807"/>
            <a:ext cx="7880100" cy="1316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5" name="Google Shape;185;g2956447ca6a_9_541"/>
          <p:cNvSpPr txBox="1"/>
          <p:nvPr>
            <p:ph idx="1" type="body"/>
          </p:nvPr>
        </p:nvSpPr>
        <p:spPr>
          <a:xfrm rot="5400000">
            <a:off x="3143538" y="-452901"/>
            <a:ext cx="2319600" cy="7880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a:lvl1pPr>
            <a:lvl2pPr indent="-342900" lvl="1" marL="914400" rtl="0" algn="l">
              <a:lnSpc>
                <a:spcPct val="100000"/>
              </a:lnSpc>
              <a:spcBef>
                <a:spcPts val="375"/>
              </a:spcBef>
              <a:spcAft>
                <a:spcPts val="0"/>
              </a:spcAft>
              <a:buClr>
                <a:schemeClr val="dk1"/>
              </a:buClr>
              <a:buSzPts val="1800"/>
              <a:buChar char="•"/>
              <a:defRPr/>
            </a:lvl2pPr>
            <a:lvl3pPr indent="-228600" lvl="2" marL="1371600" rtl="0" algn="l">
              <a:lnSpc>
                <a:spcPct val="100000"/>
              </a:lnSpc>
              <a:spcBef>
                <a:spcPts val="375"/>
              </a:spcBef>
              <a:spcAft>
                <a:spcPts val="0"/>
              </a:spcAft>
              <a:buClr>
                <a:schemeClr val="dk1"/>
              </a:buClr>
              <a:buSzPts val="1800"/>
              <a:buNone/>
              <a:defRPr/>
            </a:lvl3pPr>
            <a:lvl4pPr indent="-342900" lvl="3" marL="1828800" rtl="0" algn="l">
              <a:lnSpc>
                <a:spcPct val="100000"/>
              </a:lnSpc>
              <a:spcBef>
                <a:spcPts val="375"/>
              </a:spcBef>
              <a:spcAft>
                <a:spcPts val="0"/>
              </a:spcAft>
              <a:buClr>
                <a:schemeClr val="dk1"/>
              </a:buClr>
              <a:buSzPts val="1800"/>
              <a:buChar char="•"/>
              <a:defRPr/>
            </a:lvl4pPr>
            <a:lvl5pPr indent="-228600" lvl="4" marL="2286000" rtl="0" algn="l">
              <a:lnSpc>
                <a:spcPct val="100000"/>
              </a:lnSpc>
              <a:spcBef>
                <a:spcPts val="375"/>
              </a:spcBef>
              <a:spcAft>
                <a:spcPts val="0"/>
              </a:spcAft>
              <a:buClr>
                <a:schemeClr val="dk1"/>
              </a:buClr>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6" name="Google Shape;186;g2956447ca6a_9_541"/>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7" name="Google Shape;187;g2956447ca6a_9_541"/>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8" name="Google Shape;188;g2956447ca6a_9_541"/>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189" name="Google Shape;189;g2956447ca6a_9_541"/>
          <p:cNvCxnSpPr/>
          <p:nvPr/>
        </p:nvCxnSpPr>
        <p:spPr>
          <a:xfrm>
            <a:off x="361951" y="2188801"/>
            <a:ext cx="8360400" cy="0"/>
          </a:xfrm>
          <a:prstGeom prst="straightConnector1">
            <a:avLst/>
          </a:prstGeom>
          <a:noFill/>
          <a:ln cap="flat" cmpd="sng" w="28575">
            <a:solidFill>
              <a:schemeClr val="dk1"/>
            </a:solidFill>
            <a:prstDash val="solid"/>
            <a:miter lim="800000"/>
            <a:headEnd len="sm" w="sm" type="none"/>
            <a:tailEnd len="sm" w="sm" type="none"/>
          </a:ln>
        </p:spPr>
      </p:cxnSp>
      <p:cxnSp>
        <p:nvCxnSpPr>
          <p:cNvPr id="190" name="Google Shape;190;g2956447ca6a_9_541"/>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1" name="Shape 191"/>
        <p:cNvGrpSpPr/>
        <p:nvPr/>
      </p:nvGrpSpPr>
      <p:grpSpPr>
        <a:xfrm>
          <a:off x="0" y="0"/>
          <a:ext cx="0" cy="0"/>
          <a:chOff x="0" y="0"/>
          <a:chExt cx="0" cy="0"/>
        </a:xfrm>
      </p:grpSpPr>
      <p:sp>
        <p:nvSpPr>
          <p:cNvPr id="192" name="Google Shape;192;g2956447ca6a_9_550"/>
          <p:cNvSpPr txBox="1"/>
          <p:nvPr>
            <p:ph type="title"/>
          </p:nvPr>
        </p:nvSpPr>
        <p:spPr>
          <a:xfrm rot="5400000">
            <a:off x="5214894" y="1550106"/>
            <a:ext cx="3843600" cy="2211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3" name="Google Shape;193;g2956447ca6a_9_550"/>
          <p:cNvSpPr txBox="1"/>
          <p:nvPr>
            <p:ph idx="1" type="body"/>
          </p:nvPr>
        </p:nvSpPr>
        <p:spPr>
          <a:xfrm rot="5400000">
            <a:off x="1162864" y="-65544"/>
            <a:ext cx="3843600" cy="54423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750"/>
              </a:spcBef>
              <a:spcAft>
                <a:spcPts val="0"/>
              </a:spcAft>
              <a:buClr>
                <a:schemeClr val="dk1"/>
              </a:buClr>
              <a:buSzPts val="1800"/>
              <a:buNone/>
              <a:defRPr/>
            </a:lvl1pPr>
            <a:lvl2pPr indent="-342900" lvl="1" marL="914400" rtl="0" algn="l">
              <a:lnSpc>
                <a:spcPct val="100000"/>
              </a:lnSpc>
              <a:spcBef>
                <a:spcPts val="375"/>
              </a:spcBef>
              <a:spcAft>
                <a:spcPts val="0"/>
              </a:spcAft>
              <a:buClr>
                <a:schemeClr val="dk1"/>
              </a:buClr>
              <a:buSzPts val="1800"/>
              <a:buChar char="•"/>
              <a:defRPr/>
            </a:lvl2pPr>
            <a:lvl3pPr indent="-228600" lvl="2" marL="1371600" rtl="0" algn="l">
              <a:lnSpc>
                <a:spcPct val="100000"/>
              </a:lnSpc>
              <a:spcBef>
                <a:spcPts val="375"/>
              </a:spcBef>
              <a:spcAft>
                <a:spcPts val="0"/>
              </a:spcAft>
              <a:buClr>
                <a:schemeClr val="dk1"/>
              </a:buClr>
              <a:buSzPts val="1800"/>
              <a:buNone/>
              <a:defRPr/>
            </a:lvl3pPr>
            <a:lvl4pPr indent="-342900" lvl="3" marL="1828800" rtl="0" algn="l">
              <a:lnSpc>
                <a:spcPct val="100000"/>
              </a:lnSpc>
              <a:spcBef>
                <a:spcPts val="375"/>
              </a:spcBef>
              <a:spcAft>
                <a:spcPts val="0"/>
              </a:spcAft>
              <a:buClr>
                <a:schemeClr val="dk1"/>
              </a:buClr>
              <a:buSzPts val="1800"/>
              <a:buChar char="•"/>
              <a:defRPr/>
            </a:lvl4pPr>
            <a:lvl5pPr indent="-228600" lvl="4" marL="2286000" rtl="0" algn="l">
              <a:lnSpc>
                <a:spcPct val="100000"/>
              </a:lnSpc>
              <a:spcBef>
                <a:spcPts val="375"/>
              </a:spcBef>
              <a:spcAft>
                <a:spcPts val="0"/>
              </a:spcAft>
              <a:buClr>
                <a:schemeClr val="dk1"/>
              </a:buClr>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4" name="Google Shape;194;g2956447ca6a_9_550"/>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g2956447ca6a_9_550"/>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6" name="Google Shape;196;g2956447ca6a_9_550"/>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Text_withBullets">
  <p:cSld name="Title_Text_withBullets">
    <p:spTree>
      <p:nvGrpSpPr>
        <p:cNvPr id="22" name="Shape 22"/>
        <p:cNvGrpSpPr/>
        <p:nvPr/>
      </p:nvGrpSpPr>
      <p:grpSpPr>
        <a:xfrm>
          <a:off x="0" y="0"/>
          <a:ext cx="0" cy="0"/>
          <a:chOff x="0" y="0"/>
          <a:chExt cx="0" cy="0"/>
        </a:xfrm>
      </p:grpSpPr>
      <p:sp>
        <p:nvSpPr>
          <p:cNvPr id="23" name="Google Shape;23;p3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p36"/>
          <p:cNvSpPr txBox="1"/>
          <p:nvPr>
            <p:ph type="title"/>
          </p:nvPr>
        </p:nvSpPr>
        <p:spPr>
          <a:xfrm>
            <a:off x="914400" y="252329"/>
            <a:ext cx="7277100" cy="528722"/>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3000">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36"/>
          <p:cNvSpPr txBox="1"/>
          <p:nvPr>
            <p:ph idx="1" type="body"/>
          </p:nvPr>
        </p:nvSpPr>
        <p:spPr>
          <a:xfrm>
            <a:off x="914400" y="926306"/>
            <a:ext cx="7277100" cy="3605213"/>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 2">
    <p:spTree>
      <p:nvGrpSpPr>
        <p:cNvPr id="26" name="Shape 26"/>
        <p:cNvGrpSpPr/>
        <p:nvPr/>
      </p:nvGrpSpPr>
      <p:grpSpPr>
        <a:xfrm>
          <a:off x="0" y="0"/>
          <a:ext cx="0" cy="0"/>
          <a:chOff x="0" y="0"/>
          <a:chExt cx="0" cy="0"/>
        </a:xfrm>
      </p:grpSpPr>
      <p:sp>
        <p:nvSpPr>
          <p:cNvPr id="27" name="Google Shape;27;p3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sp>
        <p:nvSpPr>
          <p:cNvPr id="30" name="Google Shape;30;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31" name="Shape 31"/>
        <p:cNvGrpSpPr/>
        <p:nvPr/>
      </p:nvGrpSpPr>
      <p:grpSpPr>
        <a:xfrm>
          <a:off x="0" y="0"/>
          <a:ext cx="0" cy="0"/>
          <a:chOff x="0" y="0"/>
          <a:chExt cx="0" cy="0"/>
        </a:xfrm>
      </p:grpSpPr>
      <p:sp>
        <p:nvSpPr>
          <p:cNvPr id="32" name="Google Shape;32;p38"/>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3" name="Shape 33"/>
        <p:cNvGrpSpPr/>
        <p:nvPr/>
      </p:nvGrpSpPr>
      <p:grpSpPr>
        <a:xfrm>
          <a:off x="0" y="0"/>
          <a:ext cx="0" cy="0"/>
          <a:chOff x="0" y="0"/>
          <a:chExt cx="0" cy="0"/>
        </a:xfrm>
      </p:grpSpPr>
      <p:sp>
        <p:nvSpPr>
          <p:cNvPr id="34" name="Google Shape;34;p35"/>
          <p:cNvSpPr txBox="1"/>
          <p:nvPr>
            <p:ph idx="1" type="body"/>
          </p:nvPr>
        </p:nvSpPr>
        <p:spPr>
          <a:xfrm>
            <a:off x="685800" y="750094"/>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8" name="Google Shape;3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5DFD8"/>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5DFD8"/>
        </a:solidFill>
      </p:bgPr>
    </p:bg>
    <p:spTree>
      <p:nvGrpSpPr>
        <p:cNvPr id="61" name="Shape 61"/>
        <p:cNvGrpSpPr/>
        <p:nvPr/>
      </p:nvGrpSpPr>
      <p:grpSpPr>
        <a:xfrm>
          <a:off x="0" y="0"/>
          <a:ext cx="0" cy="0"/>
          <a:chOff x="0" y="0"/>
          <a:chExt cx="0" cy="0"/>
        </a:xfrm>
      </p:grpSpPr>
      <p:sp>
        <p:nvSpPr>
          <p:cNvPr id="62" name="Google Shape;62;g28bfcbbbb80_1_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3" name="Google Shape;63;g28bfcbbbb80_1_6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4" name="Google Shape;64;g28bfcbbbb80_1_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g2956447ca6a_9_465"/>
          <p:cNvSpPr txBox="1"/>
          <p:nvPr>
            <p:ph type="title"/>
          </p:nvPr>
        </p:nvSpPr>
        <p:spPr>
          <a:xfrm>
            <a:off x="361951" y="733807"/>
            <a:ext cx="7880100" cy="1614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4950"/>
              <a:buFont typeface="Arial"/>
              <a:buNone/>
              <a:defRPr b="0" i="0" sz="495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8" name="Google Shape;108;g2956447ca6a_9_465"/>
          <p:cNvSpPr txBox="1"/>
          <p:nvPr>
            <p:ph idx="1" type="body"/>
          </p:nvPr>
        </p:nvSpPr>
        <p:spPr>
          <a:xfrm>
            <a:off x="361951" y="2480153"/>
            <a:ext cx="7880100" cy="19296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75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228600" lvl="2" marL="1371600" marR="0" rtl="0" algn="l">
              <a:lnSpc>
                <a:spcPct val="10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3pPr>
            <a:lvl4pPr indent="-314325" lvl="3" marL="1828800" marR="0" rtl="0" algn="l">
              <a:lnSpc>
                <a:spcPct val="10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228600" lvl="4" marL="2286000" marR="0" rtl="0" algn="l">
              <a:lnSpc>
                <a:spcPct val="100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09" name="Google Shape;109;g2956447ca6a_9_465"/>
          <p:cNvSpPr txBox="1"/>
          <p:nvPr>
            <p:ph idx="10" type="dt"/>
          </p:nvPr>
        </p:nvSpPr>
        <p:spPr>
          <a:xfrm>
            <a:off x="363474" y="75438"/>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75"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0" name="Google Shape;110;g2956447ca6a_9_465"/>
          <p:cNvSpPr txBox="1"/>
          <p:nvPr>
            <p:ph idx="11" type="ftr"/>
          </p:nvPr>
        </p:nvSpPr>
        <p:spPr>
          <a:xfrm>
            <a:off x="363474" y="4814316"/>
            <a:ext cx="30861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75"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1" name="Google Shape;111;g2956447ca6a_9_465"/>
          <p:cNvSpPr txBox="1"/>
          <p:nvPr>
            <p:ph idx="12" type="sldNum"/>
          </p:nvPr>
        </p:nvSpPr>
        <p:spPr>
          <a:xfrm>
            <a:off x="8242193" y="75438"/>
            <a:ext cx="4800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None/>
              <a:defRPr b="0" i="0" sz="675"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2" name="Google Shape;112;g2956447ca6a_9_465"/>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cxnSp>
        <p:nvCxnSpPr>
          <p:cNvPr id="113" name="Google Shape;113;g2956447ca6a_9_465"/>
          <p:cNvCxnSpPr/>
          <p:nvPr/>
        </p:nvCxnSpPr>
        <p:spPr>
          <a:xfrm>
            <a:off x="361951" y="4776104"/>
            <a:ext cx="8360400" cy="0"/>
          </a:xfrm>
          <a:prstGeom prst="straightConnector1">
            <a:avLst/>
          </a:prstGeom>
          <a:noFill/>
          <a:ln cap="flat" cmpd="sng" w="28575">
            <a:solidFill>
              <a:schemeClr val="dk2"/>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hyperlink" Target="https://www.aha.org/societalfactor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2.png"/><Relationship Id="rId4" Type="http://schemas.openxmlformats.org/officeDocument/2006/relationships/hyperlink" Target="https://bphc.hrsa.gov/sites/default/files/bphc/funding/hce-fact-sheet.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hyperlink" Target="https://healthyplacesbydesign.org/maslows-hierarchy-of-inequit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health.gov/healthypeople/priority-areas/social-determinants-health" TargetMode="Externa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health.gov/healthypeople/objectives-and-data/browse-objectives/neighborhood-and-built-environment" TargetMode="Externa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health.gov/healthypeople/objectives-and-data/browse-objectives/neighborhood-and-built-environment" TargetMode="Externa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whitehouse.gov/briefing-room/statements-releases/2022/12/19/fact-sheet-biden-harris-administration-announces-plan-to-prevent-and-end-homelessnes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4.jp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usich.gov/All_In.pdf" TargetMode="External"/><Relationship Id="rId4" Type="http://schemas.openxmlformats.org/officeDocument/2006/relationships/image" Target="../media/image36.png"/><Relationship Id="rId5" Type="http://schemas.openxmlformats.org/officeDocument/2006/relationships/hyperlink" Target="https://www.hud.gov/press/press_releases_media_advisories/HUD_No_23_078"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7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hyperlink" Target="https://mhpsalud.org/our-programs/community-health-workers/" TargetMode="External"/><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4.jpg"/><Relationship Id="rId6" Type="http://schemas.openxmlformats.org/officeDocument/2006/relationships/hyperlink" Target="https://radx-up.org/wp-content/uploads/2023/05/CHW-ROLES.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sdohacademy.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comments" Target="../comments/comment1.xml"/><Relationship Id="rId4" Type="http://schemas.openxmlformats.org/officeDocument/2006/relationships/image" Target="../media/image2.png"/><Relationship Id="rId5" Type="http://schemas.openxmlformats.org/officeDocument/2006/relationships/image" Target="../media/image34.jpg"/><Relationship Id="rId6"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comments" Target="../comments/commen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0.jpg"/><Relationship Id="rId4" Type="http://schemas.openxmlformats.org/officeDocument/2006/relationships/image" Target="../media/image39.jpg"/><Relationship Id="rId5" Type="http://schemas.openxmlformats.org/officeDocument/2006/relationships/image" Target="../media/image37.png"/><Relationship Id="rId6" Type="http://schemas.openxmlformats.org/officeDocument/2006/relationships/image" Target="../media/image42.jpg"/><Relationship Id="rId7" Type="http://schemas.openxmlformats.org/officeDocument/2006/relationships/image" Target="../media/image45.jpg"/><Relationship Id="rId8"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59.png"/><Relationship Id="rId4" Type="http://schemas.openxmlformats.org/officeDocument/2006/relationships/hyperlink" Target="https://www.hudexchange.info/grantees/contacts/?&amp;params=%7B%22limit%22%3A20%2C%22sort%22%3A%22%22%2C%22order%22%3A%22%22%2C%22years%22%3A%5B%5D%2C%22searchTerm%22%3A%22%22%2C%22grantees%22%3A%5B%5D%2C%22state%22%3A%22%22%2C%22programs%22%3A%5B3%5D%2C%22coc%22%3Atrue%7D##granteeSearch"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hyperlink" Target="https://files.hudexchange.info/resources/documents/Coordinated-Entry-Core-Elements.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files.hudexchange.info/resources/documents/HomelessDefinition_RecordkeepingRequirementsandCriteria.pdf" TargetMode="External"/><Relationship Id="rId4" Type="http://schemas.openxmlformats.org/officeDocument/2006/relationships/hyperlink" Target="https://bphc.hrsa.gov/about/index.html" TargetMode="External"/><Relationship Id="rId5" Type="http://schemas.openxmlformats.org/officeDocument/2006/relationships/hyperlink" Target="https://bphc.hrsa.gov/sites/default/files/bphc/programrequirements/pdf/hc-compliance-manual.pdf" TargetMode="External"/><Relationship Id="rId6" Type="http://schemas.openxmlformats.org/officeDocument/2006/relationships/hyperlink" Target="http://www.bphcdata.net/docs/uds_rep_instr.pdf" TargetMode="External"/><Relationship Id="rId7"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s://bphc.hrsa.gov/technical-assistance/strategic-partnerships/national-training-technical-assistance-partner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49.jp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50.png"/><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56.jpg"/></Relationships>
</file>

<file path=ppt/slides/_rels/slide5.xml.rels><?xml version="1.0" encoding="UTF-8" standalone="yes"?><Relationships xmlns="http://schemas.openxmlformats.org/package/2006/relationships"><Relationship Id="rId20" Type="http://schemas.openxmlformats.org/officeDocument/2006/relationships/image" Target="../media/image17.png"/><Relationship Id="rId11" Type="http://schemas.openxmlformats.org/officeDocument/2006/relationships/image" Target="../media/image5.jpg"/><Relationship Id="rId22" Type="http://schemas.openxmlformats.org/officeDocument/2006/relationships/image" Target="../media/image31.png"/><Relationship Id="rId10" Type="http://schemas.openxmlformats.org/officeDocument/2006/relationships/image" Target="../media/image14.png"/><Relationship Id="rId21" Type="http://schemas.openxmlformats.org/officeDocument/2006/relationships/image" Target="../media/image22.png"/><Relationship Id="rId13" Type="http://schemas.openxmlformats.org/officeDocument/2006/relationships/image" Target="../media/image11.png"/><Relationship Id="rId12" Type="http://schemas.openxmlformats.org/officeDocument/2006/relationships/image" Target="../media/image16.png"/><Relationship Id="rId23"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8.jpg"/><Relationship Id="rId9" Type="http://schemas.openxmlformats.org/officeDocument/2006/relationships/image" Target="../media/image13.png"/><Relationship Id="rId15" Type="http://schemas.openxmlformats.org/officeDocument/2006/relationships/image" Target="../media/image15.png"/><Relationship Id="rId14" Type="http://schemas.openxmlformats.org/officeDocument/2006/relationships/image" Target="../media/image9.jpg"/><Relationship Id="rId17" Type="http://schemas.openxmlformats.org/officeDocument/2006/relationships/image" Target="../media/image12.png"/><Relationship Id="rId16" Type="http://schemas.openxmlformats.org/officeDocument/2006/relationships/image" Target="../media/image10.jpg"/><Relationship Id="rId5" Type="http://schemas.openxmlformats.org/officeDocument/2006/relationships/image" Target="../media/image3.png"/><Relationship Id="rId19" Type="http://schemas.openxmlformats.org/officeDocument/2006/relationships/image" Target="../media/image20.jpg"/><Relationship Id="rId6" Type="http://schemas.openxmlformats.org/officeDocument/2006/relationships/image" Target="../media/image4.jpg"/><Relationship Id="rId18" Type="http://schemas.openxmlformats.org/officeDocument/2006/relationships/image" Target="../media/image19.png"/><Relationship Id="rId7" Type="http://schemas.openxmlformats.org/officeDocument/2006/relationships/image" Target="../media/image6.jpg"/><Relationship Id="rId8"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52.png"/><Relationship Id="rId4" Type="http://schemas.openxmlformats.org/officeDocument/2006/relationships/image" Target="../media/image48.png"/><Relationship Id="rId5" Type="http://schemas.openxmlformats.org/officeDocument/2006/relationships/image" Target="../media/image61.png"/><Relationship Id="rId6"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69.png"/><Relationship Id="rId4" Type="http://schemas.openxmlformats.org/officeDocument/2006/relationships/image" Target="../media/image62.png"/><Relationship Id="rId5" Type="http://schemas.openxmlformats.org/officeDocument/2006/relationships/image" Target="../media/image65.png"/><Relationship Id="rId6" Type="http://schemas.openxmlformats.org/officeDocument/2006/relationships/image" Target="../media/image60.png"/><Relationship Id="rId7"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2.xml"/><Relationship Id="rId3" Type="http://schemas.openxmlformats.org/officeDocument/2006/relationships/image" Target="../media/image7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comments" Target="../comments/comment3.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hyperlink" Target="https://www.surveymonkey.com/r/XKSZVKS" TargetMode="External"/><Relationship Id="rId5"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hyperlink" Target="https://www.healthcenterinfo.org/training-and-technical-assistance-needs-assessment/" TargetMode="External"/><Relationship Id="rId4" Type="http://schemas.openxmlformats.org/officeDocument/2006/relationships/hyperlink" Target="https://www.healthcenterinfo.org/training-and-technical-assistance-needs-assessment/" TargetMode="External"/><Relationship Id="rId9" Type="http://schemas.openxmlformats.org/officeDocument/2006/relationships/image" Target="../media/image2.png"/><Relationship Id="rId5" Type="http://schemas.openxmlformats.org/officeDocument/2006/relationships/hyperlink" Target="https://www.healthcenterinfo.org/training-and-technical-assistance-needs-assessment/" TargetMode="External"/><Relationship Id="rId6" Type="http://schemas.openxmlformats.org/officeDocument/2006/relationships/hyperlink" Target="https://www.healthcenterinfo.org/training-and-technical-assistance-needs-assessment/" TargetMode="External"/><Relationship Id="rId7" Type="http://schemas.openxmlformats.org/officeDocument/2006/relationships/image" Target="../media/image66.png"/><Relationship Id="rId8" Type="http://schemas.openxmlformats.org/officeDocument/2006/relationships/image" Target="../media/image6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8.jpg"/><Relationship Id="rId5" Type="http://schemas.openxmlformats.org/officeDocument/2006/relationships/image" Target="../media/image25.png"/><Relationship Id="rId6"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28bfcbbbb80_1_57"/>
          <p:cNvSpPr/>
          <p:nvPr/>
        </p:nvSpPr>
        <p:spPr>
          <a:xfrm rot="5400000">
            <a:off x="3505800" y="-1981625"/>
            <a:ext cx="2132400" cy="7136400"/>
          </a:xfrm>
          <a:prstGeom prst="rect">
            <a:avLst/>
          </a:prstGeom>
          <a:noFill/>
          <a:ln cap="flat" cmpd="sng" w="76200">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g28bfcbbbb80_1_57"/>
          <p:cNvSpPr txBox="1"/>
          <p:nvPr/>
        </p:nvSpPr>
        <p:spPr>
          <a:xfrm>
            <a:off x="192075" y="4382950"/>
            <a:ext cx="65004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rgbClr val="23527C"/>
                </a:solidFill>
                <a:latin typeface="Montserrat Medium"/>
                <a:ea typeface="Montserrat Medium"/>
                <a:cs typeface="Montserrat Medium"/>
                <a:sym typeface="Montserrat Medium"/>
              </a:rPr>
              <a:t>B</a:t>
            </a:r>
            <a:r>
              <a:rPr i="1" lang="en-US">
                <a:solidFill>
                  <a:srgbClr val="23527C"/>
                </a:solidFill>
                <a:latin typeface="Montserrat Medium"/>
                <a:ea typeface="Montserrat Medium"/>
                <a:cs typeface="Montserrat Medium"/>
                <a:sym typeface="Montserrat Medium"/>
                <a:extLst>
                  <a:ext uri="http://customooxmlschemas.google.com/">
                    <go:slidesCustomData xmlns:go="http://customooxmlschemas.google.com/" textRoundtripDataId="0"/>
                  </a:ext>
                </a:extLst>
              </a:rPr>
              <a:t>rought to you by the National Training and Technical Assistance Partners (NTTAPs) of the SDOH Academy</a:t>
            </a:r>
            <a:endParaRPr i="1">
              <a:solidFill>
                <a:srgbClr val="23527C"/>
              </a:solidFill>
              <a:latin typeface="Montserrat Medium"/>
              <a:ea typeface="Montserrat Medium"/>
              <a:cs typeface="Montserrat Medium"/>
              <a:sym typeface="Montserrat Medium"/>
            </a:endParaRPr>
          </a:p>
        </p:txBody>
      </p:sp>
      <p:pic>
        <p:nvPicPr>
          <p:cNvPr id="203" name="Google Shape;203;g28bfcbbbb80_1_57"/>
          <p:cNvPicPr preferRelativeResize="0"/>
          <p:nvPr/>
        </p:nvPicPr>
        <p:blipFill>
          <a:blip r:embed="rId3">
            <a:alphaModFix/>
          </a:blip>
          <a:stretch>
            <a:fillRect/>
          </a:stretch>
        </p:blipFill>
        <p:spPr>
          <a:xfrm>
            <a:off x="6567900" y="4103400"/>
            <a:ext cx="2451551" cy="951200"/>
          </a:xfrm>
          <a:prstGeom prst="rect">
            <a:avLst/>
          </a:prstGeom>
          <a:noFill/>
          <a:ln>
            <a:noFill/>
          </a:ln>
        </p:spPr>
      </p:pic>
      <p:sp>
        <p:nvSpPr>
          <p:cNvPr id="204" name="Google Shape;204;g28bfcbbbb80_1_57"/>
          <p:cNvSpPr txBox="1"/>
          <p:nvPr/>
        </p:nvSpPr>
        <p:spPr>
          <a:xfrm>
            <a:off x="1588350" y="2873320"/>
            <a:ext cx="5967300" cy="72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chemeClr val="accent5"/>
                </a:solidFill>
                <a:latin typeface="Montserrat"/>
                <a:ea typeface="Montserrat"/>
                <a:cs typeface="Montserrat"/>
                <a:sym typeface="Montserrat"/>
              </a:rPr>
              <a:t>November 2, 2023</a:t>
            </a:r>
            <a:endParaRPr b="1" sz="2000">
              <a:solidFill>
                <a:schemeClr val="accent5"/>
              </a:solidFill>
              <a:latin typeface="Montserrat"/>
              <a:ea typeface="Montserrat"/>
              <a:cs typeface="Montserrat"/>
              <a:sym typeface="Montserrat"/>
            </a:endParaRPr>
          </a:p>
          <a:p>
            <a:pPr indent="0" lvl="0" marL="0" rtl="0" algn="ctr">
              <a:spcBef>
                <a:spcPts val="1000"/>
              </a:spcBef>
              <a:spcAft>
                <a:spcPts val="0"/>
              </a:spcAft>
              <a:buNone/>
            </a:pPr>
            <a:r>
              <a:rPr i="1" lang="en-US" sz="2000">
                <a:solidFill>
                  <a:schemeClr val="accent5"/>
                </a:solidFill>
                <a:latin typeface="Montserrat"/>
                <a:ea typeface="Montserrat"/>
                <a:cs typeface="Montserrat"/>
                <a:sym typeface="Montserrat"/>
              </a:rPr>
              <a:t>National Webinar Series: Part 1 of 4</a:t>
            </a:r>
            <a:endParaRPr b="1" sz="2000">
              <a:solidFill>
                <a:schemeClr val="accent5"/>
              </a:solidFill>
              <a:latin typeface="Montserrat"/>
              <a:ea typeface="Montserrat"/>
              <a:cs typeface="Montserrat"/>
              <a:sym typeface="Montserrat"/>
            </a:endParaRPr>
          </a:p>
        </p:txBody>
      </p:sp>
      <p:sp>
        <p:nvSpPr>
          <p:cNvPr id="205" name="Google Shape;205;g28bfcbbbb80_1_57"/>
          <p:cNvSpPr/>
          <p:nvPr/>
        </p:nvSpPr>
        <p:spPr>
          <a:xfrm rot="5400000">
            <a:off x="3942625" y="-1758425"/>
            <a:ext cx="1312200" cy="6690000"/>
          </a:xfrm>
          <a:prstGeom prst="rect">
            <a:avLst/>
          </a:prstGeom>
          <a:solidFill>
            <a:schemeClr val="lt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g28bfcbbbb80_1_57"/>
          <p:cNvSpPr txBox="1"/>
          <p:nvPr/>
        </p:nvSpPr>
        <p:spPr>
          <a:xfrm>
            <a:off x="410700" y="1051375"/>
            <a:ext cx="8322600" cy="1070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US" sz="2300">
                <a:solidFill>
                  <a:srgbClr val="BB1371"/>
                </a:solidFill>
                <a:latin typeface="Montserrat"/>
                <a:ea typeface="Montserrat"/>
                <a:cs typeface="Montserrat"/>
                <a:sym typeface="Montserrat"/>
              </a:rPr>
              <a:t>Moving from Data Collection to Action: </a:t>
            </a:r>
            <a:endParaRPr b="1" sz="2300">
              <a:solidFill>
                <a:srgbClr val="BB1371"/>
              </a:solidFill>
              <a:latin typeface="Montserrat"/>
              <a:ea typeface="Montserrat"/>
              <a:cs typeface="Montserrat"/>
              <a:sym typeface="Montserrat"/>
            </a:endParaRPr>
          </a:p>
          <a:p>
            <a:pPr indent="0" lvl="0" marL="0" rtl="0" algn="ctr">
              <a:lnSpc>
                <a:spcPct val="150000"/>
              </a:lnSpc>
              <a:spcBef>
                <a:spcPts val="0"/>
              </a:spcBef>
              <a:spcAft>
                <a:spcPts val="0"/>
              </a:spcAft>
              <a:buClr>
                <a:schemeClr val="dk1"/>
              </a:buClr>
              <a:buSzPts val="1100"/>
              <a:buFont typeface="Arial"/>
              <a:buNone/>
            </a:pPr>
            <a:r>
              <a:rPr b="1" i="1" lang="en-US" sz="2100">
                <a:solidFill>
                  <a:srgbClr val="BB1371"/>
                </a:solidFill>
                <a:latin typeface="Montserrat"/>
                <a:ea typeface="Montserrat"/>
                <a:cs typeface="Montserrat"/>
                <a:sym typeface="Montserrat"/>
              </a:rPr>
              <a:t>Improving Patient Access to SDOH Resources</a:t>
            </a:r>
            <a:endParaRPr b="1" sz="4200">
              <a:solidFill>
                <a:schemeClr val="dk1"/>
              </a:solidFill>
              <a:latin typeface="Montserrat"/>
              <a:ea typeface="Montserrat"/>
              <a:cs typeface="Montserrat"/>
              <a:sym typeface="Montserrat"/>
            </a:endParaRPr>
          </a:p>
        </p:txBody>
      </p:sp>
      <p:sp>
        <p:nvSpPr>
          <p:cNvPr id="207" name="Google Shape;207;g28bfcbbbb80_1_57"/>
          <p:cNvSpPr/>
          <p:nvPr/>
        </p:nvSpPr>
        <p:spPr>
          <a:xfrm rot="5400000">
            <a:off x="-702000" y="13341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g28bfcbbbb80_1_57"/>
          <p:cNvSpPr/>
          <p:nvPr/>
        </p:nvSpPr>
        <p:spPr>
          <a:xfrm>
            <a:off x="2576100" y="3896675"/>
            <a:ext cx="3991800" cy="168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g28bfcbbbb80_1_57"/>
          <p:cNvSpPr/>
          <p:nvPr/>
        </p:nvSpPr>
        <p:spPr>
          <a:xfrm rot="5400000">
            <a:off x="7937100" y="13341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g290771b6873_0_0"/>
          <p:cNvPicPr preferRelativeResize="0"/>
          <p:nvPr/>
        </p:nvPicPr>
        <p:blipFill>
          <a:blip r:embed="rId3">
            <a:alphaModFix/>
          </a:blip>
          <a:stretch>
            <a:fillRect/>
          </a:stretch>
        </p:blipFill>
        <p:spPr>
          <a:xfrm>
            <a:off x="98651" y="62625"/>
            <a:ext cx="4670275" cy="4612000"/>
          </a:xfrm>
          <a:prstGeom prst="rect">
            <a:avLst/>
          </a:prstGeom>
          <a:noFill/>
          <a:ln>
            <a:noFill/>
          </a:ln>
        </p:spPr>
      </p:pic>
      <p:sp>
        <p:nvSpPr>
          <p:cNvPr id="315" name="Google Shape;315;g290771b6873_0_0"/>
          <p:cNvSpPr txBox="1"/>
          <p:nvPr/>
        </p:nvSpPr>
        <p:spPr>
          <a:xfrm>
            <a:off x="2659625" y="4674625"/>
            <a:ext cx="6408900" cy="4002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800"/>
              </a:spcAft>
              <a:buNone/>
            </a:pPr>
            <a:r>
              <a:rPr lang="en-US">
                <a:solidFill>
                  <a:srgbClr val="333333"/>
                </a:solidFill>
                <a:latin typeface="Montserrat"/>
                <a:ea typeface="Montserrat"/>
                <a:cs typeface="Montserrat"/>
                <a:sym typeface="Montserrat"/>
              </a:rPr>
              <a:t>American Hospital Association: </a:t>
            </a:r>
            <a:r>
              <a:rPr lang="en-US" u="sng">
                <a:solidFill>
                  <a:schemeClr val="hlink"/>
                </a:solidFill>
                <a:latin typeface="Montserrat"/>
                <a:ea typeface="Montserrat"/>
                <a:cs typeface="Montserrat"/>
                <a:sym typeface="Montserrat"/>
                <a:hlinkClick r:id="rId4"/>
              </a:rPr>
              <a:t>Societal Factors That Influence Health</a:t>
            </a:r>
            <a:endParaRPr>
              <a:solidFill>
                <a:srgbClr val="333333"/>
              </a:solidFill>
              <a:latin typeface="Montserrat"/>
              <a:ea typeface="Montserrat"/>
              <a:cs typeface="Montserrat"/>
              <a:sym typeface="Montserrat"/>
            </a:endParaRPr>
          </a:p>
        </p:txBody>
      </p:sp>
      <p:sp>
        <p:nvSpPr>
          <p:cNvPr id="316" name="Google Shape;316;g290771b6873_0_0"/>
          <p:cNvSpPr txBox="1"/>
          <p:nvPr>
            <p:ph idx="1" type="body"/>
          </p:nvPr>
        </p:nvSpPr>
        <p:spPr>
          <a:xfrm>
            <a:off x="5092775" y="692550"/>
            <a:ext cx="3870300" cy="3758400"/>
          </a:xfrm>
          <a:prstGeom prst="rect">
            <a:avLst/>
          </a:prstGeom>
        </p:spPr>
        <p:txBody>
          <a:bodyPr anchorCtr="0" anchor="t" bIns="45700" lIns="91425" spcFirstLastPara="1" rIns="91425" wrap="square" tIns="45700">
            <a:noAutofit/>
          </a:bodyPr>
          <a:lstStyle/>
          <a:p>
            <a:pPr indent="0" lvl="0" marL="0" rtl="0" algn="l">
              <a:lnSpc>
                <a:spcPct val="115000"/>
              </a:lnSpc>
              <a:spcBef>
                <a:spcPts val="750"/>
              </a:spcBef>
              <a:spcAft>
                <a:spcPts val="0"/>
              </a:spcAft>
              <a:buNone/>
            </a:pPr>
            <a:r>
              <a:rPr b="1" lang="en-US">
                <a:solidFill>
                  <a:schemeClr val="accent5"/>
                </a:solidFill>
                <a:latin typeface="Montserrat"/>
                <a:ea typeface="Montserrat"/>
                <a:cs typeface="Montserrat"/>
                <a:sym typeface="Montserrat"/>
              </a:rPr>
              <a:t>Person:</a:t>
            </a:r>
            <a:r>
              <a:rPr lang="en-US">
                <a:solidFill>
                  <a:schemeClr val="accent5"/>
                </a:solidFill>
                <a:latin typeface="Montserrat"/>
                <a:ea typeface="Montserrat"/>
                <a:cs typeface="Montserrat"/>
                <a:sym typeface="Montserrat"/>
              </a:rPr>
              <a:t> </a:t>
            </a:r>
            <a:r>
              <a:rPr lang="en-US" sz="1600">
                <a:solidFill>
                  <a:schemeClr val="accent2"/>
                </a:solidFill>
                <a:latin typeface="Montserrat"/>
                <a:ea typeface="Montserrat"/>
                <a:cs typeface="Montserrat"/>
                <a:sym typeface="Montserrat"/>
              </a:rPr>
              <a:t>Unstable Housing, Food Insecurity, Lack of Transportation Options, Loneliness, Unsafe Home Environment</a:t>
            </a:r>
            <a:endParaRPr sz="1600">
              <a:solidFill>
                <a:schemeClr val="accent2"/>
              </a:solidFill>
              <a:latin typeface="Montserrat"/>
              <a:ea typeface="Montserrat"/>
              <a:cs typeface="Montserrat"/>
              <a:sym typeface="Montserrat"/>
            </a:endParaRPr>
          </a:p>
          <a:p>
            <a:pPr indent="0" lvl="0" marL="0" rtl="0" algn="l">
              <a:lnSpc>
                <a:spcPct val="115000"/>
              </a:lnSpc>
              <a:spcBef>
                <a:spcPts val="1000"/>
              </a:spcBef>
              <a:spcAft>
                <a:spcPts val="0"/>
              </a:spcAft>
              <a:buNone/>
            </a:pPr>
            <a:r>
              <a:rPr b="1" lang="en-US">
                <a:solidFill>
                  <a:schemeClr val="accent5"/>
                </a:solidFill>
                <a:latin typeface="Montserrat"/>
                <a:ea typeface="Montserrat"/>
                <a:cs typeface="Montserrat"/>
                <a:sym typeface="Montserrat"/>
              </a:rPr>
              <a:t>Community:</a:t>
            </a:r>
            <a:r>
              <a:rPr lang="en-US">
                <a:solidFill>
                  <a:schemeClr val="accent2"/>
                </a:solidFill>
                <a:latin typeface="Montserrat"/>
                <a:ea typeface="Montserrat"/>
                <a:cs typeface="Montserrat"/>
                <a:sym typeface="Montserrat"/>
              </a:rPr>
              <a:t> </a:t>
            </a:r>
            <a:r>
              <a:rPr lang="en-US" sz="1600">
                <a:solidFill>
                  <a:schemeClr val="accent2"/>
                </a:solidFill>
                <a:latin typeface="Montserrat"/>
                <a:ea typeface="Montserrat"/>
                <a:cs typeface="Montserrat"/>
                <a:sym typeface="Montserrat"/>
              </a:rPr>
              <a:t>Food Deserts, Lack of Affordable Housing, Community Violence, Inadequate Public Transit</a:t>
            </a:r>
            <a:endParaRPr>
              <a:solidFill>
                <a:schemeClr val="accent2"/>
              </a:solidFill>
              <a:latin typeface="Montserrat"/>
              <a:ea typeface="Montserrat"/>
              <a:cs typeface="Montserrat"/>
              <a:sym typeface="Montserrat"/>
            </a:endParaRPr>
          </a:p>
          <a:p>
            <a:pPr indent="0" lvl="0" marL="0" rtl="0" algn="l">
              <a:lnSpc>
                <a:spcPct val="115000"/>
              </a:lnSpc>
              <a:spcBef>
                <a:spcPts val="1000"/>
              </a:spcBef>
              <a:spcAft>
                <a:spcPts val="0"/>
              </a:spcAft>
              <a:buNone/>
            </a:pPr>
            <a:r>
              <a:rPr b="1" lang="en-US">
                <a:solidFill>
                  <a:schemeClr val="accent5"/>
                </a:solidFill>
                <a:latin typeface="Montserrat"/>
                <a:ea typeface="Montserrat"/>
                <a:cs typeface="Montserrat"/>
                <a:sym typeface="Montserrat"/>
              </a:rPr>
              <a:t>Systemic: </a:t>
            </a:r>
            <a:r>
              <a:rPr lang="en-US" sz="1600">
                <a:solidFill>
                  <a:schemeClr val="accent2"/>
                </a:solidFill>
                <a:latin typeface="Montserrat"/>
                <a:ea typeface="Montserrat"/>
                <a:cs typeface="Montserrat"/>
                <a:sym typeface="Montserrat"/>
              </a:rPr>
              <a:t>Inequities such as racism, sexism, ageism, generational poverty, environmental injustice</a:t>
            </a:r>
            <a:endParaRPr sz="1600">
              <a:solidFill>
                <a:schemeClr val="accent2"/>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g2918f8bc977_1_0"/>
          <p:cNvPicPr preferRelativeResize="0"/>
          <p:nvPr/>
        </p:nvPicPr>
        <p:blipFill>
          <a:blip r:embed="rId3">
            <a:alphaModFix/>
          </a:blip>
          <a:stretch>
            <a:fillRect/>
          </a:stretch>
        </p:blipFill>
        <p:spPr>
          <a:xfrm>
            <a:off x="4727575" y="1548500"/>
            <a:ext cx="3901499" cy="1815125"/>
          </a:xfrm>
          <a:prstGeom prst="rect">
            <a:avLst/>
          </a:prstGeom>
          <a:noFill/>
          <a:ln>
            <a:noFill/>
          </a:ln>
        </p:spPr>
      </p:pic>
      <p:sp>
        <p:nvSpPr>
          <p:cNvPr id="322" name="Google Shape;322;g2918f8bc977_1_0"/>
          <p:cNvSpPr txBox="1"/>
          <p:nvPr/>
        </p:nvSpPr>
        <p:spPr>
          <a:xfrm>
            <a:off x="468650" y="273850"/>
            <a:ext cx="73710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lang="en-US" sz="2200">
                <a:solidFill>
                  <a:srgbClr val="22214F"/>
                </a:solidFill>
                <a:latin typeface="Montserrat"/>
                <a:ea typeface="Montserrat"/>
                <a:cs typeface="Montserrat"/>
                <a:sym typeface="Montserrat"/>
              </a:rPr>
              <a:t>Advancing Health Center Excellence Framework</a:t>
            </a:r>
            <a:endParaRPr b="1">
              <a:solidFill>
                <a:srgbClr val="22214F"/>
              </a:solidFill>
              <a:latin typeface="Montserrat"/>
              <a:ea typeface="Montserrat"/>
              <a:cs typeface="Montserrat"/>
              <a:sym typeface="Montserrat"/>
            </a:endParaRPr>
          </a:p>
        </p:txBody>
      </p:sp>
      <p:sp>
        <p:nvSpPr>
          <p:cNvPr id="323" name="Google Shape;323;g2918f8bc977_1_0"/>
          <p:cNvSpPr/>
          <p:nvPr/>
        </p:nvSpPr>
        <p:spPr>
          <a:xfrm>
            <a:off x="499775" y="10144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 name="Google Shape;324;g2918f8bc977_1_0"/>
          <p:cNvSpPr txBox="1"/>
          <p:nvPr/>
        </p:nvSpPr>
        <p:spPr>
          <a:xfrm>
            <a:off x="4908475" y="3537600"/>
            <a:ext cx="3539700" cy="7512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2000"/>
              </a:spcBef>
              <a:spcAft>
                <a:spcPts val="0"/>
              </a:spcAft>
              <a:buNone/>
            </a:pPr>
            <a:r>
              <a:rPr b="1" lang="en-US" sz="1600" u="sng">
                <a:solidFill>
                  <a:schemeClr val="hlink"/>
                </a:solidFill>
                <a:latin typeface="Roboto"/>
                <a:ea typeface="Roboto"/>
                <a:cs typeface="Roboto"/>
                <a:sym typeface="Roboto"/>
                <a:hlinkClick r:id="rId4"/>
              </a:rPr>
              <a:t>Advancing Health Center Excellence Framework Fact Sheet</a:t>
            </a:r>
            <a:endParaRPr b="1" sz="1600">
              <a:solidFill>
                <a:srgbClr val="07648D"/>
              </a:solidFill>
              <a:latin typeface="Roboto"/>
              <a:ea typeface="Roboto"/>
              <a:cs typeface="Roboto"/>
              <a:sym typeface="Roboto"/>
            </a:endParaRPr>
          </a:p>
        </p:txBody>
      </p:sp>
      <p:sp>
        <p:nvSpPr>
          <p:cNvPr id="325" name="Google Shape;325;g2918f8bc977_1_0"/>
          <p:cNvSpPr txBox="1"/>
          <p:nvPr>
            <p:ph idx="1" type="body"/>
          </p:nvPr>
        </p:nvSpPr>
        <p:spPr>
          <a:xfrm>
            <a:off x="468650" y="1268050"/>
            <a:ext cx="4103400" cy="3758400"/>
          </a:xfrm>
          <a:prstGeom prst="rect">
            <a:avLst/>
          </a:prstGeom>
        </p:spPr>
        <p:txBody>
          <a:bodyPr anchorCtr="0" anchor="t" bIns="45700" lIns="91425" spcFirstLastPara="1" rIns="91425" wrap="square" tIns="45700">
            <a:noAutofit/>
          </a:bodyPr>
          <a:lstStyle/>
          <a:p>
            <a:pPr indent="-342900" lvl="0" marL="457200" rtl="0" algn="l">
              <a:lnSpc>
                <a:spcPct val="115000"/>
              </a:lnSpc>
              <a:spcBef>
                <a:spcPts val="750"/>
              </a:spcBef>
              <a:spcAft>
                <a:spcPts val="0"/>
              </a:spcAft>
              <a:buClr>
                <a:schemeClr val="accent2"/>
              </a:buClr>
              <a:buSzPts val="1800"/>
              <a:buFont typeface="Montserrat"/>
              <a:buAutoNum type="arabicPeriod"/>
            </a:pPr>
            <a:r>
              <a:rPr lang="en-US">
                <a:solidFill>
                  <a:schemeClr val="accent2"/>
                </a:solidFill>
                <a:latin typeface="Montserrat"/>
                <a:ea typeface="Montserrat"/>
                <a:cs typeface="Montserrat"/>
                <a:sym typeface="Montserrat"/>
              </a:rPr>
              <a:t>Population needs assessment and management </a:t>
            </a:r>
            <a:endParaRPr>
              <a:solidFill>
                <a:schemeClr val="accent2"/>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accent2"/>
              </a:buClr>
              <a:buSzPts val="1800"/>
              <a:buFont typeface="Montserrat"/>
              <a:buAutoNum type="arabicPeriod"/>
            </a:pPr>
            <a:r>
              <a:rPr lang="en-US">
                <a:solidFill>
                  <a:schemeClr val="accent2"/>
                </a:solidFill>
                <a:latin typeface="Montserrat"/>
                <a:ea typeface="Montserrat"/>
                <a:cs typeface="Montserrat"/>
                <a:sym typeface="Montserrat"/>
              </a:rPr>
              <a:t>Community needs and resource mapping </a:t>
            </a:r>
            <a:endParaRPr>
              <a:solidFill>
                <a:schemeClr val="accent2"/>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accent2"/>
              </a:buClr>
              <a:buSzPts val="1800"/>
              <a:buFont typeface="Montserrat"/>
              <a:buAutoNum type="arabicPeriod"/>
            </a:pPr>
            <a:r>
              <a:rPr lang="en-US">
                <a:solidFill>
                  <a:schemeClr val="accent2"/>
                </a:solidFill>
                <a:latin typeface="Montserrat"/>
                <a:ea typeface="Montserrat"/>
                <a:cs typeface="Montserrat"/>
                <a:sym typeface="Montserrat"/>
              </a:rPr>
              <a:t>Resource allocation </a:t>
            </a:r>
            <a:endParaRPr>
              <a:solidFill>
                <a:schemeClr val="accent2"/>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accent2"/>
              </a:buClr>
              <a:buSzPts val="1800"/>
              <a:buFont typeface="Montserrat"/>
              <a:buAutoNum type="arabicPeriod"/>
            </a:pPr>
            <a:r>
              <a:rPr lang="en-US">
                <a:solidFill>
                  <a:schemeClr val="accent2"/>
                </a:solidFill>
                <a:latin typeface="Montserrat"/>
                <a:ea typeface="Montserrat"/>
                <a:cs typeface="Montserrat"/>
                <a:sym typeface="Montserrat"/>
              </a:rPr>
              <a:t>Community partnerships and collaborations </a:t>
            </a:r>
            <a:endParaRPr>
              <a:solidFill>
                <a:schemeClr val="accent2"/>
              </a:solidFill>
              <a:latin typeface="Montserrat"/>
              <a:ea typeface="Montserrat"/>
              <a:cs typeface="Montserrat"/>
              <a:sym typeface="Montserrat"/>
            </a:endParaRPr>
          </a:p>
          <a:p>
            <a:pPr indent="-342900" lvl="0" marL="457200" rtl="0" algn="l">
              <a:lnSpc>
                <a:spcPct val="115000"/>
              </a:lnSpc>
              <a:spcBef>
                <a:spcPts val="1000"/>
              </a:spcBef>
              <a:spcAft>
                <a:spcPts val="1000"/>
              </a:spcAft>
              <a:buClr>
                <a:schemeClr val="accent2"/>
              </a:buClr>
              <a:buSzPts val="1800"/>
              <a:buFont typeface="Montserrat"/>
              <a:buAutoNum type="arabicPeriod"/>
            </a:pPr>
            <a:r>
              <a:rPr lang="en-US">
                <a:solidFill>
                  <a:schemeClr val="accent2"/>
                </a:solidFill>
                <a:latin typeface="Montserrat"/>
                <a:ea typeface="Montserrat"/>
                <a:cs typeface="Montserrat"/>
                <a:sym typeface="Montserrat"/>
              </a:rPr>
              <a:t>Track and close social service referral loops</a:t>
            </a:r>
            <a:endParaRPr sz="1600">
              <a:solidFill>
                <a:schemeClr val="accent2"/>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29051905d68_0_65"/>
          <p:cNvSpPr txBox="1"/>
          <p:nvPr>
            <p:ph idx="1" type="body"/>
          </p:nvPr>
        </p:nvSpPr>
        <p:spPr>
          <a:xfrm>
            <a:off x="628650" y="1369219"/>
            <a:ext cx="7886700" cy="32634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t/>
            </a:r>
            <a:endParaRPr/>
          </a:p>
        </p:txBody>
      </p:sp>
      <p:pic>
        <p:nvPicPr>
          <p:cNvPr id="331" name="Google Shape;331;g29051905d68_0_65"/>
          <p:cNvPicPr preferRelativeResize="0"/>
          <p:nvPr/>
        </p:nvPicPr>
        <p:blipFill>
          <a:blip r:embed="rId3">
            <a:alphaModFix/>
          </a:blip>
          <a:stretch>
            <a:fillRect/>
          </a:stretch>
        </p:blipFill>
        <p:spPr>
          <a:xfrm>
            <a:off x="125500" y="183713"/>
            <a:ext cx="8893001" cy="4448924"/>
          </a:xfrm>
          <a:prstGeom prst="rect">
            <a:avLst/>
          </a:prstGeom>
          <a:noFill/>
          <a:ln>
            <a:noFill/>
          </a:ln>
        </p:spPr>
      </p:pic>
      <p:sp>
        <p:nvSpPr>
          <p:cNvPr id="332" name="Google Shape;332;g29051905d68_0_65"/>
          <p:cNvSpPr txBox="1"/>
          <p:nvPr/>
        </p:nvSpPr>
        <p:spPr>
          <a:xfrm>
            <a:off x="4827150" y="4768575"/>
            <a:ext cx="4191300" cy="316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u="sng">
                <a:solidFill>
                  <a:schemeClr val="hlink"/>
                </a:solidFill>
                <a:latin typeface="Montserrat"/>
                <a:ea typeface="Montserrat"/>
                <a:cs typeface="Montserrat"/>
                <a:sym typeface="Montserrat"/>
                <a:hlinkClick r:id="rId4"/>
              </a:rPr>
              <a:t>Blog Post: Healthy Places by Design</a:t>
            </a:r>
            <a:endParaRPr>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9051905d68_0_53"/>
          <p:cNvSpPr txBox="1"/>
          <p:nvPr>
            <p:ph type="title"/>
          </p:nvPr>
        </p:nvSpPr>
        <p:spPr>
          <a:xfrm>
            <a:off x="423575" y="238400"/>
            <a:ext cx="39432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solidFill>
                  <a:srgbClr val="22214F"/>
                </a:solidFill>
                <a:latin typeface="Montserrat"/>
                <a:ea typeface="Montserrat"/>
                <a:cs typeface="Montserrat"/>
                <a:sym typeface="Montserrat"/>
              </a:rPr>
              <a:t>Healthy People</a:t>
            </a:r>
            <a:r>
              <a:rPr b="1" lang="en-US">
                <a:solidFill>
                  <a:srgbClr val="22214F"/>
                </a:solidFill>
                <a:latin typeface="Montserrat"/>
                <a:ea typeface="Montserrat"/>
                <a:cs typeface="Montserrat"/>
                <a:sym typeface="Montserrat"/>
              </a:rPr>
              <a:t> </a:t>
            </a:r>
            <a:r>
              <a:rPr b="1" lang="en-US">
                <a:solidFill>
                  <a:srgbClr val="22214F"/>
                </a:solidFill>
                <a:latin typeface="Montserrat"/>
                <a:ea typeface="Montserrat"/>
                <a:cs typeface="Montserrat"/>
                <a:sym typeface="Montserrat"/>
              </a:rPr>
              <a:t>2030: SDOH</a:t>
            </a:r>
            <a:endParaRPr b="1">
              <a:solidFill>
                <a:srgbClr val="22214F"/>
              </a:solidFill>
              <a:latin typeface="Montserrat"/>
              <a:ea typeface="Montserrat"/>
              <a:cs typeface="Montserrat"/>
              <a:sym typeface="Montserrat"/>
            </a:endParaRPr>
          </a:p>
        </p:txBody>
      </p:sp>
      <p:sp>
        <p:nvSpPr>
          <p:cNvPr id="338" name="Google Shape;338;g29051905d68_0_53"/>
          <p:cNvSpPr txBox="1"/>
          <p:nvPr>
            <p:ph idx="1" type="body"/>
          </p:nvPr>
        </p:nvSpPr>
        <p:spPr>
          <a:xfrm>
            <a:off x="499775" y="1369225"/>
            <a:ext cx="3870300" cy="3263400"/>
          </a:xfrm>
          <a:prstGeom prst="rect">
            <a:avLst/>
          </a:prstGeom>
        </p:spPr>
        <p:txBody>
          <a:bodyPr anchorCtr="0" anchor="t" bIns="45700" lIns="91425" spcFirstLastPara="1" rIns="91425" wrap="square" tIns="45700">
            <a:normAutofit/>
          </a:bodyPr>
          <a:lstStyle/>
          <a:p>
            <a:pPr indent="0" lvl="0" marL="0" rtl="0" algn="l">
              <a:lnSpc>
                <a:spcPct val="115000"/>
              </a:lnSpc>
              <a:spcBef>
                <a:spcPts val="750"/>
              </a:spcBef>
              <a:spcAft>
                <a:spcPts val="0"/>
              </a:spcAft>
              <a:buNone/>
            </a:pPr>
            <a:r>
              <a:rPr lang="en-US">
                <a:latin typeface="Montserrat"/>
                <a:ea typeface="Montserrat"/>
                <a:cs typeface="Montserrat"/>
                <a:sym typeface="Montserrat"/>
              </a:rPr>
              <a:t>Conditions in the environments where people:</a:t>
            </a:r>
            <a:endParaRPr>
              <a:latin typeface="Montserrat"/>
              <a:ea typeface="Montserrat"/>
              <a:cs typeface="Montserrat"/>
              <a:sym typeface="Montserrat"/>
            </a:endParaRPr>
          </a:p>
          <a:p>
            <a:pPr indent="0" lvl="0" marL="0" rtl="0" algn="l">
              <a:lnSpc>
                <a:spcPct val="115000"/>
              </a:lnSpc>
              <a:spcBef>
                <a:spcPts val="750"/>
              </a:spcBef>
              <a:spcAft>
                <a:spcPts val="0"/>
              </a:spcAft>
              <a:buNone/>
            </a:pPr>
            <a:r>
              <a:rPr b="1" i="1" lang="en-US">
                <a:latin typeface="Montserrat"/>
                <a:ea typeface="Montserrat"/>
                <a:cs typeface="Montserrat"/>
                <a:sym typeface="Montserrat"/>
              </a:rPr>
              <a:t>are </a:t>
            </a:r>
            <a:r>
              <a:rPr b="1" i="1" lang="en-US">
                <a:solidFill>
                  <a:schemeClr val="accent5"/>
                </a:solidFill>
                <a:latin typeface="Montserrat"/>
                <a:ea typeface="Montserrat"/>
                <a:cs typeface="Montserrat"/>
                <a:sym typeface="Montserrat"/>
              </a:rPr>
              <a:t>born</a:t>
            </a:r>
            <a:r>
              <a:rPr b="1" i="1" lang="en-US">
                <a:latin typeface="Montserrat"/>
                <a:ea typeface="Montserrat"/>
                <a:cs typeface="Montserrat"/>
                <a:sym typeface="Montserrat"/>
              </a:rPr>
              <a:t>, </a:t>
            </a:r>
            <a:r>
              <a:rPr b="1" i="1" lang="en-US">
                <a:solidFill>
                  <a:schemeClr val="accent5"/>
                </a:solidFill>
                <a:latin typeface="Montserrat"/>
                <a:ea typeface="Montserrat"/>
                <a:cs typeface="Montserrat"/>
                <a:sym typeface="Montserrat"/>
              </a:rPr>
              <a:t>live</a:t>
            </a:r>
            <a:r>
              <a:rPr b="1" i="1" lang="en-US">
                <a:latin typeface="Montserrat"/>
                <a:ea typeface="Montserrat"/>
                <a:cs typeface="Montserrat"/>
                <a:sym typeface="Montserrat"/>
              </a:rPr>
              <a:t>, </a:t>
            </a:r>
            <a:r>
              <a:rPr b="1" i="1" lang="en-US">
                <a:solidFill>
                  <a:schemeClr val="accent5"/>
                </a:solidFill>
                <a:latin typeface="Montserrat"/>
                <a:ea typeface="Montserrat"/>
                <a:cs typeface="Montserrat"/>
                <a:sym typeface="Montserrat"/>
              </a:rPr>
              <a:t>learn</a:t>
            </a:r>
            <a:r>
              <a:rPr b="1" i="1" lang="en-US">
                <a:latin typeface="Montserrat"/>
                <a:ea typeface="Montserrat"/>
                <a:cs typeface="Montserrat"/>
                <a:sym typeface="Montserrat"/>
              </a:rPr>
              <a:t>, </a:t>
            </a:r>
            <a:r>
              <a:rPr b="1" i="1" lang="en-US">
                <a:solidFill>
                  <a:schemeClr val="accent5"/>
                </a:solidFill>
                <a:latin typeface="Montserrat"/>
                <a:ea typeface="Montserrat"/>
                <a:cs typeface="Montserrat"/>
                <a:sym typeface="Montserrat"/>
              </a:rPr>
              <a:t>work</a:t>
            </a:r>
            <a:r>
              <a:rPr b="1" i="1" lang="en-US">
                <a:latin typeface="Montserrat"/>
                <a:ea typeface="Montserrat"/>
                <a:cs typeface="Montserrat"/>
                <a:sym typeface="Montserrat"/>
              </a:rPr>
              <a:t>, </a:t>
            </a:r>
            <a:r>
              <a:rPr b="1" i="1" lang="en-US">
                <a:solidFill>
                  <a:schemeClr val="accent5"/>
                </a:solidFill>
                <a:latin typeface="Montserrat"/>
                <a:ea typeface="Montserrat"/>
                <a:cs typeface="Montserrat"/>
                <a:sym typeface="Montserrat"/>
              </a:rPr>
              <a:t>play</a:t>
            </a:r>
            <a:r>
              <a:rPr b="1" i="1" lang="en-US">
                <a:latin typeface="Montserrat"/>
                <a:ea typeface="Montserrat"/>
                <a:cs typeface="Montserrat"/>
                <a:sym typeface="Montserrat"/>
              </a:rPr>
              <a:t>, </a:t>
            </a:r>
            <a:r>
              <a:rPr b="1" i="1" lang="en-US">
                <a:solidFill>
                  <a:schemeClr val="accent5"/>
                </a:solidFill>
                <a:latin typeface="Montserrat"/>
                <a:ea typeface="Montserrat"/>
                <a:cs typeface="Montserrat"/>
                <a:sym typeface="Montserrat"/>
              </a:rPr>
              <a:t>worship</a:t>
            </a:r>
            <a:r>
              <a:rPr b="1" i="1" lang="en-US">
                <a:latin typeface="Montserrat"/>
                <a:ea typeface="Montserrat"/>
                <a:cs typeface="Montserrat"/>
                <a:sym typeface="Montserrat"/>
              </a:rPr>
              <a:t>, and </a:t>
            </a:r>
            <a:r>
              <a:rPr b="1" i="1" lang="en-US">
                <a:solidFill>
                  <a:schemeClr val="accent5"/>
                </a:solidFill>
                <a:latin typeface="Montserrat"/>
                <a:ea typeface="Montserrat"/>
                <a:cs typeface="Montserrat"/>
                <a:sym typeface="Montserrat"/>
              </a:rPr>
              <a:t>age</a:t>
            </a:r>
            <a:r>
              <a:rPr b="1" i="1" lang="en-US">
                <a:latin typeface="Montserrat"/>
                <a:ea typeface="Montserrat"/>
                <a:cs typeface="Montserrat"/>
                <a:sym typeface="Montserrat"/>
              </a:rPr>
              <a:t> </a:t>
            </a:r>
            <a:endParaRPr b="1" i="1">
              <a:latin typeface="Montserrat"/>
              <a:ea typeface="Montserrat"/>
              <a:cs typeface="Montserrat"/>
              <a:sym typeface="Montserrat"/>
            </a:endParaRPr>
          </a:p>
          <a:p>
            <a:pPr indent="0" lvl="0" marL="0" rtl="0" algn="l">
              <a:lnSpc>
                <a:spcPct val="115000"/>
              </a:lnSpc>
              <a:spcBef>
                <a:spcPts val="750"/>
              </a:spcBef>
              <a:spcAft>
                <a:spcPts val="0"/>
              </a:spcAft>
              <a:buNone/>
            </a:pPr>
            <a:r>
              <a:rPr lang="en-US">
                <a:latin typeface="Montserrat"/>
                <a:ea typeface="Montserrat"/>
                <a:cs typeface="Montserrat"/>
                <a:sym typeface="Montserrat"/>
              </a:rPr>
              <a:t>that affect a wide range of:</a:t>
            </a:r>
            <a:endParaRPr>
              <a:latin typeface="Montserrat"/>
              <a:ea typeface="Montserrat"/>
              <a:cs typeface="Montserrat"/>
              <a:sym typeface="Montserrat"/>
            </a:endParaRPr>
          </a:p>
          <a:p>
            <a:pPr indent="0" lvl="0" marL="0" rtl="0" algn="l">
              <a:lnSpc>
                <a:spcPct val="115000"/>
              </a:lnSpc>
              <a:spcBef>
                <a:spcPts val="750"/>
              </a:spcBef>
              <a:spcAft>
                <a:spcPts val="0"/>
              </a:spcAft>
              <a:buNone/>
            </a:pPr>
            <a:r>
              <a:rPr b="1" i="1" lang="en-US">
                <a:solidFill>
                  <a:srgbClr val="BB1371"/>
                </a:solidFill>
                <a:latin typeface="Montserrat"/>
                <a:ea typeface="Montserrat"/>
                <a:cs typeface="Montserrat"/>
                <a:sym typeface="Montserrat"/>
              </a:rPr>
              <a:t>health</a:t>
            </a:r>
            <a:r>
              <a:rPr b="1" i="1" lang="en-US">
                <a:latin typeface="Montserrat"/>
                <a:ea typeface="Montserrat"/>
                <a:cs typeface="Montserrat"/>
                <a:sym typeface="Montserrat"/>
              </a:rPr>
              <a:t>, </a:t>
            </a:r>
            <a:r>
              <a:rPr b="1" i="1" lang="en-US">
                <a:solidFill>
                  <a:srgbClr val="BB1371"/>
                </a:solidFill>
                <a:latin typeface="Montserrat"/>
                <a:ea typeface="Montserrat"/>
                <a:cs typeface="Montserrat"/>
                <a:sym typeface="Montserrat"/>
              </a:rPr>
              <a:t>functioning</a:t>
            </a:r>
            <a:r>
              <a:rPr b="1" i="1" lang="en-US">
                <a:latin typeface="Montserrat"/>
                <a:ea typeface="Montserrat"/>
                <a:cs typeface="Montserrat"/>
                <a:sym typeface="Montserrat"/>
              </a:rPr>
              <a:t>, and </a:t>
            </a:r>
            <a:r>
              <a:rPr b="1" i="1" lang="en-US">
                <a:solidFill>
                  <a:srgbClr val="BB1371"/>
                </a:solidFill>
                <a:latin typeface="Montserrat"/>
                <a:ea typeface="Montserrat"/>
                <a:cs typeface="Montserrat"/>
                <a:sym typeface="Montserrat"/>
              </a:rPr>
              <a:t>quality-of-life outcomes and risks</a:t>
            </a:r>
            <a:endParaRPr b="1" i="1">
              <a:solidFill>
                <a:srgbClr val="BB1371"/>
              </a:solidFill>
              <a:latin typeface="Montserrat"/>
              <a:ea typeface="Montserrat"/>
              <a:cs typeface="Montserrat"/>
              <a:sym typeface="Montserrat"/>
            </a:endParaRPr>
          </a:p>
        </p:txBody>
      </p:sp>
      <p:pic>
        <p:nvPicPr>
          <p:cNvPr id="339" name="Google Shape;339;g29051905d68_0_53">
            <a:hlinkClick r:id="rId3"/>
          </p:cNvPr>
          <p:cNvPicPr preferRelativeResize="0"/>
          <p:nvPr/>
        </p:nvPicPr>
        <p:blipFill>
          <a:blip r:embed="rId4">
            <a:alphaModFix/>
          </a:blip>
          <a:stretch>
            <a:fillRect/>
          </a:stretch>
        </p:blipFill>
        <p:spPr>
          <a:xfrm>
            <a:off x="4662967" y="238400"/>
            <a:ext cx="4246708" cy="4666700"/>
          </a:xfrm>
          <a:prstGeom prst="rect">
            <a:avLst/>
          </a:prstGeom>
          <a:noFill/>
          <a:ln>
            <a:noFill/>
          </a:ln>
        </p:spPr>
      </p:pic>
      <p:sp>
        <p:nvSpPr>
          <p:cNvPr id="340" name="Google Shape;340;g29051905d68_0_53"/>
          <p:cNvSpPr/>
          <p:nvPr/>
        </p:nvSpPr>
        <p:spPr>
          <a:xfrm>
            <a:off x="499775" y="11668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29051905d68_0_96"/>
          <p:cNvSpPr txBox="1"/>
          <p:nvPr>
            <p:ph type="title"/>
          </p:nvPr>
        </p:nvSpPr>
        <p:spPr>
          <a:xfrm>
            <a:off x="423575" y="277025"/>
            <a:ext cx="38703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2500">
                <a:solidFill>
                  <a:srgbClr val="22214F"/>
                </a:solidFill>
                <a:latin typeface="Montserrat"/>
                <a:ea typeface="Montserrat"/>
                <a:cs typeface="Montserrat"/>
                <a:sym typeface="Montserrat"/>
              </a:rPr>
              <a:t>Neighborhood &amp; Built Environment</a:t>
            </a:r>
            <a:endParaRPr b="1" sz="2500">
              <a:solidFill>
                <a:srgbClr val="22214F"/>
              </a:solidFill>
              <a:latin typeface="Montserrat"/>
              <a:ea typeface="Montserrat"/>
              <a:cs typeface="Montserrat"/>
              <a:sym typeface="Montserrat"/>
            </a:endParaRPr>
          </a:p>
        </p:txBody>
      </p:sp>
      <p:sp>
        <p:nvSpPr>
          <p:cNvPr id="346" name="Google Shape;346;g29051905d68_0_96"/>
          <p:cNvSpPr txBox="1"/>
          <p:nvPr>
            <p:ph idx="1" type="body"/>
          </p:nvPr>
        </p:nvSpPr>
        <p:spPr>
          <a:xfrm>
            <a:off x="499775" y="1445425"/>
            <a:ext cx="3870300" cy="32634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750"/>
              </a:spcBef>
              <a:spcAft>
                <a:spcPts val="0"/>
              </a:spcAft>
              <a:buSzPts val="1800"/>
              <a:buFont typeface="Montserrat"/>
              <a:buChar char="•"/>
            </a:pPr>
            <a:r>
              <a:rPr b="1" lang="en-US">
                <a:latin typeface="Montserrat"/>
                <a:ea typeface="Montserrat"/>
                <a:cs typeface="Montserrat"/>
                <a:sym typeface="Montserrat"/>
              </a:rPr>
              <a:t>Health &amp; Safety Promotion</a:t>
            </a:r>
            <a:endParaRPr b="1">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b="1" lang="en-US">
                <a:latin typeface="Montserrat"/>
                <a:ea typeface="Montserrat"/>
                <a:cs typeface="Montserrat"/>
                <a:sym typeface="Montserrat"/>
              </a:rPr>
              <a:t>Environmental Health</a:t>
            </a:r>
            <a:endParaRPr b="1">
              <a:solidFill>
                <a:srgbClr val="BB1371"/>
              </a:solidFill>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b="1" lang="en-US">
                <a:latin typeface="Montserrat"/>
                <a:ea typeface="Montserrat"/>
                <a:cs typeface="Montserrat"/>
                <a:sym typeface="Montserrat"/>
              </a:rPr>
              <a:t>Transportation</a:t>
            </a:r>
            <a:endParaRPr b="1">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b="1" lang="en-US">
                <a:latin typeface="Montserrat"/>
                <a:ea typeface="Montserrat"/>
                <a:cs typeface="Montserrat"/>
                <a:sym typeface="Montserrat"/>
              </a:rPr>
              <a:t>Physical Activity</a:t>
            </a:r>
            <a:endParaRPr b="1">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b="1" lang="en-US">
                <a:latin typeface="Montserrat"/>
                <a:ea typeface="Montserrat"/>
                <a:cs typeface="Montserrat"/>
                <a:sym typeface="Montserrat"/>
              </a:rPr>
              <a:t>Injury Prevention</a:t>
            </a:r>
            <a:endParaRPr b="1">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b="1" lang="en-US">
                <a:solidFill>
                  <a:srgbClr val="BB1371"/>
                </a:solidFill>
                <a:latin typeface="Montserrat"/>
                <a:ea typeface="Montserrat"/>
                <a:cs typeface="Montserrat"/>
                <a:sym typeface="Montserrat"/>
              </a:rPr>
              <a:t>Safe/Affordable Housing</a:t>
            </a:r>
            <a:endParaRPr b="1">
              <a:latin typeface="Montserrat"/>
              <a:ea typeface="Montserrat"/>
              <a:cs typeface="Montserrat"/>
              <a:sym typeface="Montserrat"/>
            </a:endParaRPr>
          </a:p>
        </p:txBody>
      </p:sp>
      <p:pic>
        <p:nvPicPr>
          <p:cNvPr id="347" name="Google Shape;347;g29051905d68_0_96">
            <a:hlinkClick r:id="rId3"/>
          </p:cNvPr>
          <p:cNvPicPr preferRelativeResize="0"/>
          <p:nvPr/>
        </p:nvPicPr>
        <p:blipFill>
          <a:blip r:embed="rId4">
            <a:alphaModFix/>
          </a:blip>
          <a:stretch>
            <a:fillRect/>
          </a:stretch>
        </p:blipFill>
        <p:spPr>
          <a:xfrm>
            <a:off x="4680424" y="202925"/>
            <a:ext cx="4311250" cy="4737625"/>
          </a:xfrm>
          <a:prstGeom prst="rect">
            <a:avLst/>
          </a:prstGeom>
          <a:noFill/>
          <a:ln>
            <a:noFill/>
          </a:ln>
        </p:spPr>
      </p:pic>
      <p:sp>
        <p:nvSpPr>
          <p:cNvPr id="348" name="Google Shape;348;g29051905d68_0_96"/>
          <p:cNvSpPr/>
          <p:nvPr/>
        </p:nvSpPr>
        <p:spPr>
          <a:xfrm>
            <a:off x="499775" y="12430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918f8bc977_3_0"/>
          <p:cNvSpPr txBox="1"/>
          <p:nvPr>
            <p:ph type="title"/>
          </p:nvPr>
        </p:nvSpPr>
        <p:spPr>
          <a:xfrm>
            <a:off x="423575" y="277025"/>
            <a:ext cx="38703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2500">
                <a:solidFill>
                  <a:srgbClr val="22214F"/>
                </a:solidFill>
                <a:latin typeface="Montserrat"/>
                <a:ea typeface="Montserrat"/>
                <a:cs typeface="Montserrat"/>
                <a:sym typeface="Montserrat"/>
              </a:rPr>
              <a:t>Neighborhood &amp; Built Environment</a:t>
            </a:r>
            <a:endParaRPr b="1" sz="2500">
              <a:solidFill>
                <a:srgbClr val="22214F"/>
              </a:solidFill>
              <a:latin typeface="Montserrat"/>
              <a:ea typeface="Montserrat"/>
              <a:cs typeface="Montserrat"/>
              <a:sym typeface="Montserrat"/>
            </a:endParaRPr>
          </a:p>
        </p:txBody>
      </p:sp>
      <p:sp>
        <p:nvSpPr>
          <p:cNvPr id="354" name="Google Shape;354;g2918f8bc977_3_0"/>
          <p:cNvSpPr txBox="1"/>
          <p:nvPr>
            <p:ph idx="1" type="body"/>
          </p:nvPr>
        </p:nvSpPr>
        <p:spPr>
          <a:xfrm>
            <a:off x="499775" y="1445425"/>
            <a:ext cx="3870300" cy="34404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750"/>
              </a:spcBef>
              <a:spcAft>
                <a:spcPts val="0"/>
              </a:spcAft>
              <a:buSzPts val="1800"/>
              <a:buFont typeface="Montserrat"/>
              <a:buChar char="•"/>
            </a:pPr>
            <a:r>
              <a:rPr b="1" lang="en-US">
                <a:solidFill>
                  <a:srgbClr val="BB1371"/>
                </a:solidFill>
                <a:latin typeface="Montserrat"/>
                <a:ea typeface="Montserrat"/>
                <a:cs typeface="Montserrat"/>
                <a:sym typeface="Montserrat"/>
              </a:rPr>
              <a:t>Safe/Affordable Housing Objectives</a:t>
            </a:r>
            <a:endParaRPr b="1">
              <a:solidFill>
                <a:srgbClr val="BB1371"/>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accent2"/>
              </a:buClr>
              <a:buSzPts val="1800"/>
              <a:buFont typeface="Montserrat"/>
              <a:buChar char="•"/>
            </a:pPr>
            <a:r>
              <a:rPr b="1" lang="en-US">
                <a:solidFill>
                  <a:schemeClr val="accent2"/>
                </a:solidFill>
                <a:latin typeface="Montserrat"/>
                <a:ea typeface="Montserrat"/>
                <a:cs typeface="Montserrat"/>
                <a:sym typeface="Montserrat"/>
              </a:rPr>
              <a:t>Reduce % of income spent on housing through policy expansion</a:t>
            </a:r>
            <a:endParaRPr b="1">
              <a:solidFill>
                <a:schemeClr val="accent2"/>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accent2"/>
              </a:buClr>
              <a:buSzPts val="1800"/>
              <a:buFont typeface="Montserrat"/>
              <a:buChar char="•"/>
            </a:pPr>
            <a:r>
              <a:rPr b="1" lang="en-US">
                <a:solidFill>
                  <a:schemeClr val="accent2"/>
                </a:solidFill>
                <a:latin typeface="Montserrat"/>
                <a:ea typeface="Montserrat"/>
                <a:cs typeface="Montserrat"/>
                <a:sym typeface="Montserrat"/>
              </a:rPr>
              <a:t>Reduce exposure to lead-based paint in older housing</a:t>
            </a:r>
            <a:endParaRPr b="1">
              <a:solidFill>
                <a:schemeClr val="accent2"/>
              </a:solidFill>
              <a:latin typeface="Montserrat"/>
              <a:ea typeface="Montserrat"/>
              <a:cs typeface="Montserrat"/>
              <a:sym typeface="Montserrat"/>
            </a:endParaRPr>
          </a:p>
          <a:p>
            <a:pPr indent="-342900" lvl="1" marL="914400" rtl="0" algn="l">
              <a:lnSpc>
                <a:spcPct val="115000"/>
              </a:lnSpc>
              <a:spcBef>
                <a:spcPts val="0"/>
              </a:spcBef>
              <a:spcAft>
                <a:spcPts val="0"/>
              </a:spcAft>
              <a:buClr>
                <a:schemeClr val="accent2"/>
              </a:buClr>
              <a:buSzPts val="1800"/>
              <a:buFont typeface="Montserrat"/>
              <a:buChar char="•"/>
            </a:pPr>
            <a:r>
              <a:rPr b="1" lang="en-US">
                <a:solidFill>
                  <a:schemeClr val="accent2"/>
                </a:solidFill>
                <a:latin typeface="Montserrat"/>
                <a:ea typeface="Montserrat"/>
                <a:cs typeface="Montserrat"/>
                <a:sym typeface="Montserrat"/>
              </a:rPr>
              <a:t>Reduce # of homes and residential buildings with entrance stairs to increase accessibility</a:t>
            </a:r>
            <a:endParaRPr b="1">
              <a:solidFill>
                <a:schemeClr val="accent2"/>
              </a:solidFill>
              <a:latin typeface="Montserrat"/>
              <a:ea typeface="Montserrat"/>
              <a:cs typeface="Montserrat"/>
              <a:sym typeface="Montserrat"/>
            </a:endParaRPr>
          </a:p>
        </p:txBody>
      </p:sp>
      <p:pic>
        <p:nvPicPr>
          <p:cNvPr id="355" name="Google Shape;355;g2918f8bc977_3_0">
            <a:hlinkClick r:id="rId3"/>
          </p:cNvPr>
          <p:cNvPicPr preferRelativeResize="0"/>
          <p:nvPr/>
        </p:nvPicPr>
        <p:blipFill>
          <a:blip r:embed="rId4">
            <a:alphaModFix/>
          </a:blip>
          <a:stretch>
            <a:fillRect/>
          </a:stretch>
        </p:blipFill>
        <p:spPr>
          <a:xfrm>
            <a:off x="4680424" y="202925"/>
            <a:ext cx="4311250" cy="4737625"/>
          </a:xfrm>
          <a:prstGeom prst="rect">
            <a:avLst/>
          </a:prstGeom>
          <a:noFill/>
          <a:ln>
            <a:noFill/>
          </a:ln>
        </p:spPr>
      </p:pic>
      <p:sp>
        <p:nvSpPr>
          <p:cNvPr id="356" name="Google Shape;356;g2918f8bc977_3_0"/>
          <p:cNvSpPr/>
          <p:nvPr/>
        </p:nvSpPr>
        <p:spPr>
          <a:xfrm>
            <a:off x="499775" y="12430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g290771b6873_0_112"/>
          <p:cNvPicPr preferRelativeResize="0"/>
          <p:nvPr/>
        </p:nvPicPr>
        <p:blipFill>
          <a:blip r:embed="rId3">
            <a:alphaModFix/>
          </a:blip>
          <a:stretch>
            <a:fillRect/>
          </a:stretch>
        </p:blipFill>
        <p:spPr>
          <a:xfrm>
            <a:off x="6567900" y="4103400"/>
            <a:ext cx="2451551" cy="951200"/>
          </a:xfrm>
          <a:prstGeom prst="rect">
            <a:avLst/>
          </a:prstGeom>
          <a:noFill/>
          <a:ln>
            <a:noFill/>
          </a:ln>
        </p:spPr>
      </p:pic>
      <p:sp>
        <p:nvSpPr>
          <p:cNvPr id="362" name="Google Shape;362;g290771b6873_0_112"/>
          <p:cNvSpPr/>
          <p:nvPr/>
        </p:nvSpPr>
        <p:spPr>
          <a:xfrm rot="5400000">
            <a:off x="1775013" y="145825"/>
            <a:ext cx="1981200" cy="4100700"/>
          </a:xfrm>
          <a:prstGeom prst="rect">
            <a:avLst/>
          </a:prstGeom>
          <a:solidFill>
            <a:schemeClr val="lt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g290771b6873_0_112"/>
          <p:cNvSpPr txBox="1"/>
          <p:nvPr/>
        </p:nvSpPr>
        <p:spPr>
          <a:xfrm>
            <a:off x="609800" y="1342225"/>
            <a:ext cx="4311600" cy="170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US" sz="3200">
                <a:solidFill>
                  <a:srgbClr val="BB1371"/>
                </a:solidFill>
                <a:latin typeface="Montserrat"/>
                <a:ea typeface="Montserrat"/>
                <a:cs typeface="Montserrat"/>
                <a:sym typeface="Montserrat"/>
              </a:rPr>
              <a:t>SDOH Spotlight:</a:t>
            </a:r>
            <a:r>
              <a:rPr b="1" lang="en-US" sz="3200">
                <a:solidFill>
                  <a:schemeClr val="accent5"/>
                </a:solidFill>
                <a:latin typeface="Montserrat"/>
                <a:ea typeface="Montserrat"/>
                <a:cs typeface="Montserrat"/>
                <a:sym typeface="Montserrat"/>
              </a:rPr>
              <a:t> Housing as a Driver of Health</a:t>
            </a:r>
            <a:endParaRPr b="1" sz="5100">
              <a:solidFill>
                <a:schemeClr val="accent5"/>
              </a:solidFill>
              <a:latin typeface="Montserrat"/>
              <a:ea typeface="Montserrat"/>
              <a:cs typeface="Montserrat"/>
              <a:sym typeface="Montserrat"/>
            </a:endParaRPr>
          </a:p>
        </p:txBody>
      </p:sp>
      <p:sp>
        <p:nvSpPr>
          <p:cNvPr id="364" name="Google Shape;364;g290771b6873_0_112"/>
          <p:cNvSpPr/>
          <p:nvPr/>
        </p:nvSpPr>
        <p:spPr>
          <a:xfrm rot="5400000">
            <a:off x="-702000" y="1943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g290771b6873_0_112"/>
          <p:cNvSpPr/>
          <p:nvPr/>
        </p:nvSpPr>
        <p:spPr>
          <a:xfrm rot="5400000">
            <a:off x="7937100" y="1943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6" name="Google Shape;366;g290771b6873_0_112"/>
          <p:cNvPicPr preferRelativeResize="0"/>
          <p:nvPr/>
        </p:nvPicPr>
        <p:blipFill>
          <a:blip r:embed="rId4">
            <a:alphaModFix/>
          </a:blip>
          <a:stretch>
            <a:fillRect/>
          </a:stretch>
        </p:blipFill>
        <p:spPr>
          <a:xfrm>
            <a:off x="5026325" y="958813"/>
            <a:ext cx="3436276" cy="2474725"/>
          </a:xfrm>
          <a:prstGeom prst="rect">
            <a:avLst/>
          </a:prstGeom>
          <a:noFill/>
          <a:ln cap="flat" cmpd="sng" w="19050">
            <a:solidFill>
              <a:srgbClr val="BB137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2"/>
          <p:cNvSpPr txBox="1"/>
          <p:nvPr>
            <p:ph idx="1" type="body"/>
          </p:nvPr>
        </p:nvSpPr>
        <p:spPr>
          <a:xfrm>
            <a:off x="416100" y="1700363"/>
            <a:ext cx="8538300" cy="3108300"/>
          </a:xfrm>
          <a:prstGeom prst="rect">
            <a:avLst/>
          </a:prstGeom>
          <a:noFill/>
          <a:ln>
            <a:noFill/>
          </a:ln>
        </p:spPr>
        <p:txBody>
          <a:bodyPr anchorCtr="0" anchor="t" bIns="34275" lIns="68550" spcFirstLastPara="1" rIns="68550" wrap="square" tIns="34275">
            <a:normAutofit/>
          </a:bodyPr>
          <a:lstStyle/>
          <a:p>
            <a:pPr indent="-260092" lvl="0" marL="342900" rtl="0" algn="l">
              <a:lnSpc>
                <a:spcPct val="80000"/>
              </a:lnSpc>
              <a:spcBef>
                <a:spcPts val="750"/>
              </a:spcBef>
              <a:spcAft>
                <a:spcPts val="0"/>
              </a:spcAft>
              <a:buClr>
                <a:schemeClr val="dk2"/>
              </a:buClr>
              <a:buSzPts val="1846"/>
              <a:buChar char="•"/>
            </a:pPr>
            <a:r>
              <a:rPr b="1" lang="en-US" sz="2300">
                <a:solidFill>
                  <a:srgbClr val="F8971D"/>
                </a:solidFill>
              </a:rPr>
              <a:t>94% </a:t>
            </a:r>
            <a:r>
              <a:rPr b="1" lang="en-US" sz="2300">
                <a:solidFill>
                  <a:schemeClr val="dk2"/>
                </a:solidFill>
              </a:rPr>
              <a:t>of FQHCs </a:t>
            </a:r>
            <a:r>
              <a:rPr b="1" lang="en-US" sz="2300"/>
              <a:t>have or </a:t>
            </a:r>
            <a:r>
              <a:rPr b="1" i="1" lang="en-US" sz="2300"/>
              <a:t>plan to implement</a:t>
            </a:r>
            <a:r>
              <a:rPr b="1" lang="en-US" sz="2300"/>
              <a:t> an SDOH screening tool</a:t>
            </a:r>
            <a:endParaRPr b="1" sz="2300">
              <a:solidFill>
                <a:srgbClr val="F8971D"/>
              </a:solidFill>
            </a:endParaRPr>
          </a:p>
          <a:p>
            <a:pPr indent="-260092" lvl="0" marL="342900" rtl="0" algn="l">
              <a:lnSpc>
                <a:spcPct val="80000"/>
              </a:lnSpc>
              <a:spcBef>
                <a:spcPts val="750"/>
              </a:spcBef>
              <a:spcAft>
                <a:spcPts val="0"/>
              </a:spcAft>
              <a:buClr>
                <a:schemeClr val="dk2"/>
              </a:buClr>
              <a:buSzPts val="1846"/>
              <a:buChar char="•"/>
            </a:pPr>
            <a:r>
              <a:rPr b="1" lang="en-US" sz="2300">
                <a:solidFill>
                  <a:srgbClr val="F8971D"/>
                </a:solidFill>
              </a:rPr>
              <a:t>1,357,683</a:t>
            </a:r>
            <a:r>
              <a:rPr b="1" lang="en-US" sz="2300">
                <a:solidFill>
                  <a:schemeClr val="accent4"/>
                </a:solidFill>
              </a:rPr>
              <a:t> </a:t>
            </a:r>
            <a:r>
              <a:rPr b="1" lang="en-US" sz="2300"/>
              <a:t>total patients experiencing homelessness</a:t>
            </a:r>
            <a:r>
              <a:rPr b="1" lang="en-US" sz="2300">
                <a:solidFill>
                  <a:schemeClr val="dk2"/>
                </a:solidFill>
              </a:rPr>
              <a:t> </a:t>
            </a:r>
            <a:endParaRPr sz="1700"/>
          </a:p>
          <a:p>
            <a:pPr indent="-260092" lvl="0" marL="342900" rtl="0" algn="l">
              <a:lnSpc>
                <a:spcPct val="80000"/>
              </a:lnSpc>
              <a:spcBef>
                <a:spcPts val="750"/>
              </a:spcBef>
              <a:spcAft>
                <a:spcPts val="0"/>
              </a:spcAft>
              <a:buClr>
                <a:schemeClr val="dk2"/>
              </a:buClr>
              <a:buSzPts val="1846"/>
              <a:buChar char="•"/>
            </a:pPr>
            <a:r>
              <a:rPr b="1" lang="en-US" sz="2300">
                <a:solidFill>
                  <a:srgbClr val="F8971D"/>
                </a:solidFill>
              </a:rPr>
              <a:t>521,299</a:t>
            </a:r>
            <a:r>
              <a:rPr b="1" lang="en-US" sz="2300">
                <a:solidFill>
                  <a:schemeClr val="dk2"/>
                </a:solidFill>
              </a:rPr>
              <a:t> patients screened positive for housing insecurity</a:t>
            </a:r>
            <a:endParaRPr sz="1700"/>
          </a:p>
          <a:p>
            <a:pPr indent="-266442" lvl="0" marL="342900" rtl="0" algn="l">
              <a:lnSpc>
                <a:spcPct val="80000"/>
              </a:lnSpc>
              <a:spcBef>
                <a:spcPts val="750"/>
              </a:spcBef>
              <a:spcAft>
                <a:spcPts val="0"/>
              </a:spcAft>
              <a:buClr>
                <a:schemeClr val="dk2"/>
              </a:buClr>
              <a:buSzPts val="1946"/>
              <a:buChar char="•"/>
            </a:pPr>
            <a:r>
              <a:rPr b="1" lang="en-US" sz="2300">
                <a:solidFill>
                  <a:srgbClr val="F8971D"/>
                </a:solidFill>
              </a:rPr>
              <a:t>2,722.66 FTE </a:t>
            </a:r>
            <a:r>
              <a:rPr b="1" lang="en-US" sz="2300">
                <a:solidFill>
                  <a:schemeClr val="dk2"/>
                </a:solidFill>
              </a:rPr>
              <a:t>Outreach Workers employed </a:t>
            </a:r>
            <a:r>
              <a:rPr b="1" lang="en-US" sz="2000">
                <a:solidFill>
                  <a:schemeClr val="dk2"/>
                </a:solidFill>
              </a:rPr>
              <a:t>(</a:t>
            </a:r>
            <a:r>
              <a:rPr b="1" i="1" lang="en-US" sz="2000">
                <a:solidFill>
                  <a:schemeClr val="dk2"/>
                </a:solidFill>
              </a:rPr>
              <a:t>2 per HC</a:t>
            </a:r>
            <a:r>
              <a:rPr b="1" lang="en-US" sz="2000">
                <a:solidFill>
                  <a:schemeClr val="dk2"/>
                </a:solidFill>
              </a:rPr>
              <a:t>)</a:t>
            </a:r>
            <a:endParaRPr sz="1700"/>
          </a:p>
          <a:p>
            <a:pPr indent="-266442" lvl="0" marL="342900" rtl="0" algn="l">
              <a:lnSpc>
                <a:spcPct val="80000"/>
              </a:lnSpc>
              <a:spcBef>
                <a:spcPts val="750"/>
              </a:spcBef>
              <a:spcAft>
                <a:spcPts val="0"/>
              </a:spcAft>
              <a:buClr>
                <a:schemeClr val="dk2"/>
              </a:buClr>
              <a:buSzPts val="1946"/>
              <a:buChar char="•"/>
            </a:pPr>
            <a:r>
              <a:rPr b="1" lang="en-US" sz="2300">
                <a:solidFill>
                  <a:srgbClr val="F8971D"/>
                </a:solidFill>
              </a:rPr>
              <a:t>2,310.60</a:t>
            </a:r>
            <a:r>
              <a:rPr b="1" lang="en-US" sz="2300">
                <a:solidFill>
                  <a:srgbClr val="F8971D"/>
                </a:solidFill>
              </a:rPr>
              <a:t> FTE </a:t>
            </a:r>
            <a:r>
              <a:rPr b="1" lang="en-US" sz="2300">
                <a:solidFill>
                  <a:schemeClr val="dk2"/>
                </a:solidFill>
              </a:rPr>
              <a:t>Community Health Workers </a:t>
            </a:r>
            <a:r>
              <a:rPr b="1" lang="en-US" sz="2000">
                <a:solidFill>
                  <a:schemeClr val="dk2"/>
                </a:solidFill>
              </a:rPr>
              <a:t>(</a:t>
            </a:r>
            <a:r>
              <a:rPr b="1" i="1" lang="en-US" sz="2000">
                <a:solidFill>
                  <a:schemeClr val="dk2"/>
                </a:solidFill>
              </a:rPr>
              <a:t>1.38 per HC</a:t>
            </a:r>
            <a:r>
              <a:rPr b="1" lang="en-US" sz="2000">
                <a:solidFill>
                  <a:schemeClr val="dk2"/>
                </a:solidFill>
              </a:rPr>
              <a:t>)</a:t>
            </a:r>
            <a:endParaRPr sz="1700"/>
          </a:p>
          <a:p>
            <a:pPr indent="-260092" lvl="0" marL="342900" rtl="0" algn="l">
              <a:lnSpc>
                <a:spcPct val="80000"/>
              </a:lnSpc>
              <a:spcBef>
                <a:spcPts val="750"/>
              </a:spcBef>
              <a:spcAft>
                <a:spcPts val="0"/>
              </a:spcAft>
              <a:buClr>
                <a:schemeClr val="dk2"/>
              </a:buClr>
              <a:buSzPts val="1846"/>
              <a:buChar char="•"/>
            </a:pPr>
            <a:r>
              <a:rPr b="1" lang="en-US" sz="2300">
                <a:solidFill>
                  <a:srgbClr val="F8971D"/>
                </a:solidFill>
              </a:rPr>
              <a:t>2,377,210</a:t>
            </a:r>
            <a:r>
              <a:rPr b="1" lang="en-US" sz="2300">
                <a:solidFill>
                  <a:schemeClr val="dk2"/>
                </a:solidFill>
              </a:rPr>
              <a:t> Patients received Enabling Services </a:t>
            </a:r>
            <a:endParaRPr b="1" sz="1700"/>
          </a:p>
        </p:txBody>
      </p:sp>
      <p:sp>
        <p:nvSpPr>
          <p:cNvPr id="373" name="Google Shape;373;p12"/>
          <p:cNvSpPr txBox="1"/>
          <p:nvPr>
            <p:ph type="title"/>
          </p:nvPr>
        </p:nvSpPr>
        <p:spPr>
          <a:xfrm>
            <a:off x="512250" y="479350"/>
            <a:ext cx="5952600" cy="572700"/>
          </a:xfrm>
          <a:prstGeom prst="rect">
            <a:avLst/>
          </a:prstGeom>
          <a:no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Clr>
                <a:schemeClr val="dk1"/>
              </a:buClr>
              <a:buSzPts val="1800"/>
              <a:buNone/>
            </a:pPr>
            <a:r>
              <a:rPr b="1" lang="en-US">
                <a:latin typeface="Montserrat"/>
                <a:ea typeface="Montserrat"/>
                <a:cs typeface="Montserrat"/>
                <a:sym typeface="Montserrat"/>
              </a:rPr>
              <a:t>By the Numbers – UDS 2022</a:t>
            </a:r>
            <a:endParaRPr b="1">
              <a:latin typeface="Montserrat"/>
              <a:ea typeface="Montserrat"/>
              <a:cs typeface="Montserrat"/>
              <a:sym typeface="Montserrat"/>
            </a:endParaRPr>
          </a:p>
        </p:txBody>
      </p:sp>
      <p:sp>
        <p:nvSpPr>
          <p:cNvPr id="374" name="Google Shape;374;p12"/>
          <p:cNvSpPr txBox="1"/>
          <p:nvPr/>
        </p:nvSpPr>
        <p:spPr>
          <a:xfrm>
            <a:off x="1781298" y="4661065"/>
            <a:ext cx="5952506" cy="34624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cap="none" strike="noStrike">
                <a:latin typeface="Montserrat"/>
                <a:ea typeface="Montserrat"/>
                <a:cs typeface="Montserrat"/>
                <a:sym typeface="Montserrat"/>
              </a:rPr>
              <a:t>Source: 202</a:t>
            </a:r>
            <a:r>
              <a:rPr lang="en-US" sz="900">
                <a:latin typeface="Montserrat"/>
                <a:ea typeface="Montserrat"/>
                <a:cs typeface="Montserrat"/>
                <a:sym typeface="Montserrat"/>
              </a:rPr>
              <a:t>2</a:t>
            </a:r>
            <a:r>
              <a:rPr b="0" i="0" lang="en-US" sz="900" cap="none" strike="noStrike">
                <a:latin typeface="Montserrat"/>
                <a:ea typeface="Montserrat"/>
                <a:cs typeface="Montserrat"/>
                <a:sym typeface="Montserrat"/>
              </a:rPr>
              <a:t> UDS National Data Table 5: Staffing and Utilization</a:t>
            </a:r>
            <a:endParaRPr b="0" i="0" sz="9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Montserrat"/>
              <a:ea typeface="Montserrat"/>
              <a:cs typeface="Montserrat"/>
              <a:sym typeface="Montserrat"/>
            </a:endParaRPr>
          </a:p>
        </p:txBody>
      </p:sp>
      <p:sp>
        <p:nvSpPr>
          <p:cNvPr id="375" name="Google Shape;375;p12"/>
          <p:cNvSpPr txBox="1"/>
          <p:nvPr/>
        </p:nvSpPr>
        <p:spPr>
          <a:xfrm>
            <a:off x="1279567" y="4923806"/>
            <a:ext cx="6584867" cy="20774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rgbClr val="000000"/>
                </a:solidFill>
                <a:latin typeface="Montserrat"/>
                <a:ea typeface="Montserrat"/>
                <a:cs typeface="Montserrat"/>
                <a:sym typeface="Montserrat"/>
                <a:hlinkClick r:id="rId3">
                  <a:extLst>
                    <a:ext uri="{A12FA001-AC4F-418D-AE19-62706E023703}">
                      <ahyp:hlinkClr val="tx"/>
                    </a:ext>
                  </a:extLst>
                </a:hlinkClick>
              </a:rPr>
              <a:t>FACT SHEET: Biden-Harris Administration Announces Plan to Prevent and End Homelessness | The White House</a:t>
            </a:r>
            <a:endParaRPr b="0" i="0" sz="9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housing Insecure and Homeless (3)" id="381" name="Google Shape;381;p13"/>
          <p:cNvPicPr preferRelativeResize="0"/>
          <p:nvPr/>
        </p:nvPicPr>
        <p:blipFill rotWithShape="1">
          <a:blip r:embed="rId3">
            <a:alphaModFix/>
          </a:blip>
          <a:srcRect b="18963" l="9759" r="24996" t="28148"/>
          <a:stretch/>
        </p:blipFill>
        <p:spPr>
          <a:xfrm>
            <a:off x="477883" y="859538"/>
            <a:ext cx="6631577" cy="4220094"/>
          </a:xfrm>
          <a:prstGeom prst="rect">
            <a:avLst/>
          </a:prstGeom>
          <a:noFill/>
          <a:ln>
            <a:noFill/>
          </a:ln>
        </p:spPr>
      </p:pic>
      <p:sp>
        <p:nvSpPr>
          <p:cNvPr id="382" name="Google Shape;382;p13"/>
          <p:cNvSpPr txBox="1"/>
          <p:nvPr>
            <p:ph type="title"/>
          </p:nvPr>
        </p:nvSpPr>
        <p:spPr>
          <a:xfrm>
            <a:off x="628650" y="211556"/>
            <a:ext cx="7588575" cy="572625"/>
          </a:xfrm>
          <a:prstGeom prst="rect">
            <a:avLst/>
          </a:prstGeom>
          <a:no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Clr>
                <a:schemeClr val="dk1"/>
              </a:buClr>
              <a:buSzPts val="1800"/>
              <a:buNone/>
            </a:pPr>
            <a:r>
              <a:rPr b="1" lang="en-US" sz="2100">
                <a:latin typeface="Montserrat"/>
                <a:ea typeface="Montserrat"/>
                <a:cs typeface="Montserrat"/>
                <a:sym typeface="Montserrat"/>
              </a:rPr>
              <a:t>FQHC Patients Experiencing Housing Instability or Homelessness, UDS 2021</a:t>
            </a:r>
            <a:endParaRPr b="1" sz="2100">
              <a:latin typeface="Montserrat"/>
              <a:ea typeface="Montserrat"/>
              <a:cs typeface="Montserrat"/>
              <a:sym typeface="Montserrat"/>
            </a:endParaRPr>
          </a:p>
        </p:txBody>
      </p:sp>
      <p:pic>
        <p:nvPicPr>
          <p:cNvPr descr="housing Insecure and Homeless (3)" id="383" name="Google Shape;383;p13"/>
          <p:cNvPicPr preferRelativeResize="0"/>
          <p:nvPr/>
        </p:nvPicPr>
        <p:blipFill rotWithShape="1">
          <a:blip r:embed="rId3">
            <a:alphaModFix/>
          </a:blip>
          <a:srcRect b="82815" l="83610" r="-355" t="1482"/>
          <a:stretch/>
        </p:blipFill>
        <p:spPr>
          <a:xfrm>
            <a:off x="7442071" y="859538"/>
            <a:ext cx="1469942" cy="10820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5"/>
          <p:cNvSpPr txBox="1"/>
          <p:nvPr>
            <p:ph idx="1" type="body"/>
          </p:nvPr>
        </p:nvSpPr>
        <p:spPr>
          <a:xfrm>
            <a:off x="211988" y="1814604"/>
            <a:ext cx="4409700" cy="2004000"/>
          </a:xfrm>
          <a:prstGeom prst="rect">
            <a:avLst/>
          </a:prstGeom>
          <a:noFill/>
          <a:ln>
            <a:noFill/>
          </a:ln>
        </p:spPr>
        <p:txBody>
          <a:bodyPr anchorCtr="0" anchor="t" bIns="34275" lIns="68550" spcFirstLastPara="1" rIns="68550" wrap="square" tIns="34275">
            <a:noAutofit/>
          </a:bodyPr>
          <a:lstStyle/>
          <a:p>
            <a:pPr indent="0" lvl="0" marL="85725" rtl="0" algn="ctr">
              <a:lnSpc>
                <a:spcPct val="90000"/>
              </a:lnSpc>
              <a:spcBef>
                <a:spcPts val="750"/>
              </a:spcBef>
              <a:spcAft>
                <a:spcPts val="0"/>
              </a:spcAft>
              <a:buSzPts val="1800"/>
              <a:buNone/>
            </a:pPr>
            <a:r>
              <a:rPr b="1" lang="en-US" sz="2700">
                <a:solidFill>
                  <a:srgbClr val="07648D"/>
                </a:solidFill>
                <a:latin typeface="Montserrat"/>
                <a:ea typeface="Montserrat"/>
                <a:cs typeface="Montserrat"/>
                <a:sym typeface="Montserrat"/>
              </a:rPr>
              <a:t>How is your health center or organization currently addressing the SDOH needs of your patients?</a:t>
            </a:r>
            <a:endParaRPr sz="2700">
              <a:solidFill>
                <a:srgbClr val="07648D"/>
              </a:solidFill>
              <a:latin typeface="Montserrat"/>
              <a:ea typeface="Montserrat"/>
              <a:cs typeface="Montserrat"/>
              <a:sym typeface="Montserrat"/>
            </a:endParaRPr>
          </a:p>
        </p:txBody>
      </p:sp>
      <p:sp>
        <p:nvSpPr>
          <p:cNvPr id="390" name="Google Shape;390;p15"/>
          <p:cNvSpPr txBox="1"/>
          <p:nvPr>
            <p:ph type="title"/>
          </p:nvPr>
        </p:nvSpPr>
        <p:spPr>
          <a:xfrm>
            <a:off x="329169" y="493131"/>
            <a:ext cx="7588500" cy="572700"/>
          </a:xfrm>
          <a:prstGeom prst="rect">
            <a:avLst/>
          </a:prstGeom>
          <a:no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Clr>
                <a:schemeClr val="dk1"/>
              </a:buClr>
              <a:buSzPts val="1800"/>
              <a:buNone/>
            </a:pPr>
            <a:r>
              <a:rPr b="1" lang="en-US">
                <a:latin typeface="Montserrat"/>
                <a:ea typeface="Montserrat"/>
                <a:cs typeface="Montserrat"/>
                <a:sym typeface="Montserrat"/>
              </a:rPr>
              <a:t>Tell us in the chat:</a:t>
            </a:r>
            <a:endParaRPr b="1">
              <a:latin typeface="Montserrat"/>
              <a:ea typeface="Montserrat"/>
              <a:cs typeface="Montserrat"/>
              <a:sym typeface="Montserrat"/>
            </a:endParaRPr>
          </a:p>
        </p:txBody>
      </p:sp>
      <p:pic>
        <p:nvPicPr>
          <p:cNvPr descr="A picture containing text, sky, outdoor&#10;&#10;Description automatically generated" id="391" name="Google Shape;391;p15"/>
          <p:cNvPicPr preferRelativeResize="0"/>
          <p:nvPr/>
        </p:nvPicPr>
        <p:blipFill rotWithShape="1">
          <a:blip r:embed="rId3">
            <a:alphaModFix/>
          </a:blip>
          <a:srcRect b="0" l="0" r="0" t="0"/>
          <a:stretch/>
        </p:blipFill>
        <p:spPr>
          <a:xfrm>
            <a:off x="4817743" y="1489626"/>
            <a:ext cx="3997038" cy="26539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grpSp>
        <p:nvGrpSpPr>
          <p:cNvPr id="214" name="Google Shape;214;g29051905d68_0_9"/>
          <p:cNvGrpSpPr/>
          <p:nvPr/>
        </p:nvGrpSpPr>
        <p:grpSpPr>
          <a:xfrm>
            <a:off x="7839625" y="94250"/>
            <a:ext cx="900750" cy="5049250"/>
            <a:chOff x="7839625" y="94250"/>
            <a:chExt cx="900750" cy="5049250"/>
          </a:xfrm>
        </p:grpSpPr>
        <p:sp>
          <p:nvSpPr>
            <p:cNvPr id="215" name="Google Shape;215;g29051905d68_0_9"/>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6" name="Google Shape;216;g29051905d68_0_9"/>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sp>
        <p:nvSpPr>
          <p:cNvPr id="217" name="Google Shape;217;g29051905d68_0_9"/>
          <p:cNvSpPr txBox="1"/>
          <p:nvPr/>
        </p:nvSpPr>
        <p:spPr>
          <a:xfrm>
            <a:off x="370900" y="250425"/>
            <a:ext cx="74688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lang="en-US" sz="2200">
                <a:solidFill>
                  <a:srgbClr val="22214F"/>
                </a:solidFill>
                <a:latin typeface="Montserrat"/>
                <a:ea typeface="Montserrat"/>
                <a:cs typeface="Montserrat"/>
                <a:sym typeface="Montserrat"/>
              </a:rPr>
              <a:t>Housekeeping</a:t>
            </a:r>
            <a:endParaRPr b="1">
              <a:solidFill>
                <a:srgbClr val="22214F"/>
              </a:solidFill>
              <a:latin typeface="Montserrat"/>
              <a:ea typeface="Montserrat"/>
              <a:cs typeface="Montserrat"/>
              <a:sym typeface="Montserrat"/>
            </a:endParaRPr>
          </a:p>
        </p:txBody>
      </p:sp>
      <p:sp>
        <p:nvSpPr>
          <p:cNvPr id="218" name="Google Shape;218;g29051905d68_0_9"/>
          <p:cNvSpPr txBox="1"/>
          <p:nvPr/>
        </p:nvSpPr>
        <p:spPr>
          <a:xfrm>
            <a:off x="628450" y="1402841"/>
            <a:ext cx="6953700" cy="19548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00000"/>
              </a:lnSpc>
              <a:spcBef>
                <a:spcPts val="0"/>
              </a:spcBef>
              <a:spcAft>
                <a:spcPts val="0"/>
              </a:spcAft>
              <a:buSzPts val="1600"/>
              <a:buFont typeface="Montserrat"/>
              <a:buChar char="●"/>
            </a:pPr>
            <a:r>
              <a:rPr lang="en-US" sz="1600">
                <a:latin typeface="Montserrat"/>
                <a:ea typeface="Montserrat"/>
                <a:cs typeface="Montserrat"/>
                <a:sym typeface="Montserrat"/>
              </a:rPr>
              <a:t>All participants are muted on entry to limit background noise​</a:t>
            </a:r>
            <a:endParaRPr sz="1600">
              <a:latin typeface="Montserrat"/>
              <a:ea typeface="Montserrat"/>
              <a:cs typeface="Montserrat"/>
              <a:sym typeface="Montserrat"/>
            </a:endParaRPr>
          </a:p>
          <a:p>
            <a:pPr indent="-330200" lvl="0" marL="457200" marR="0" rtl="0" algn="l">
              <a:lnSpc>
                <a:spcPct val="100000"/>
              </a:lnSpc>
              <a:spcBef>
                <a:spcPts val="1000"/>
              </a:spcBef>
              <a:spcAft>
                <a:spcPts val="0"/>
              </a:spcAft>
              <a:buSzPts val="1600"/>
              <a:buFont typeface="Montserrat"/>
              <a:buChar char="●"/>
            </a:pPr>
            <a:r>
              <a:rPr lang="en-US" sz="1600">
                <a:latin typeface="Montserrat"/>
                <a:ea typeface="Montserrat"/>
                <a:cs typeface="Montserrat"/>
                <a:sym typeface="Montserrat"/>
              </a:rPr>
              <a:t>Use the Q&amp;A or chat box to ask a question during the session​</a:t>
            </a:r>
            <a:endParaRPr sz="1600">
              <a:latin typeface="Montserrat"/>
              <a:ea typeface="Montserrat"/>
              <a:cs typeface="Montserrat"/>
              <a:sym typeface="Montserrat"/>
            </a:endParaRPr>
          </a:p>
          <a:p>
            <a:pPr indent="-330200" lvl="0" marL="457200" marR="0" rtl="0" algn="l">
              <a:lnSpc>
                <a:spcPct val="100000"/>
              </a:lnSpc>
              <a:spcBef>
                <a:spcPts val="1000"/>
              </a:spcBef>
              <a:spcAft>
                <a:spcPts val="0"/>
              </a:spcAft>
              <a:buSzPts val="1600"/>
              <a:buFont typeface="Montserrat"/>
              <a:buChar char="●"/>
            </a:pPr>
            <a:r>
              <a:rPr lang="en-US" sz="1600">
                <a:latin typeface="Montserrat"/>
                <a:ea typeface="Montserrat"/>
                <a:cs typeface="Montserrat"/>
                <a:sym typeface="Montserrat"/>
              </a:rPr>
              <a:t>This webinar is being recorded and materials will be emailed to participants​</a:t>
            </a:r>
            <a:endParaRPr sz="1600">
              <a:latin typeface="Montserrat"/>
              <a:ea typeface="Montserrat"/>
              <a:cs typeface="Montserrat"/>
              <a:sym typeface="Montserrat"/>
            </a:endParaRPr>
          </a:p>
          <a:p>
            <a:pPr indent="-330200" lvl="0" marL="457200" marR="0" rtl="0" algn="l">
              <a:lnSpc>
                <a:spcPct val="100000"/>
              </a:lnSpc>
              <a:spcBef>
                <a:spcPts val="1000"/>
              </a:spcBef>
              <a:spcAft>
                <a:spcPts val="0"/>
              </a:spcAft>
              <a:buSzPts val="1600"/>
              <a:buFont typeface="Montserrat"/>
              <a:buChar char="●"/>
            </a:pPr>
            <a:r>
              <a:rPr lang="en-US" sz="1600">
                <a:latin typeface="Montserrat"/>
                <a:ea typeface="Montserrat"/>
                <a:cs typeface="Montserrat"/>
                <a:sym typeface="Montserrat"/>
              </a:rPr>
              <a:t>We would love to hear your feedback – please fill out our brief evaluation at the end of this session!</a:t>
            </a:r>
            <a:endParaRPr sz="1600">
              <a:latin typeface="Montserrat"/>
              <a:ea typeface="Montserrat"/>
              <a:cs typeface="Montserrat"/>
              <a:sym typeface="Montserrat"/>
            </a:endParaRPr>
          </a:p>
        </p:txBody>
      </p:sp>
      <p:sp>
        <p:nvSpPr>
          <p:cNvPr id="219" name="Google Shape;219;g29051905d68_0_9"/>
          <p:cNvSpPr/>
          <p:nvPr/>
        </p:nvSpPr>
        <p:spPr>
          <a:xfrm>
            <a:off x="499775" y="10144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0" name="Google Shape;220;g29051905d68_0_9"/>
          <p:cNvPicPr preferRelativeResize="0"/>
          <p:nvPr/>
        </p:nvPicPr>
        <p:blipFill>
          <a:blip r:embed="rId4">
            <a:alphaModFix/>
          </a:blip>
          <a:stretch>
            <a:fillRect/>
          </a:stretch>
        </p:blipFill>
        <p:spPr>
          <a:xfrm>
            <a:off x="194725" y="4103400"/>
            <a:ext cx="2451551" cy="951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0"/>
          <p:cNvSpPr txBox="1"/>
          <p:nvPr>
            <p:ph type="title"/>
          </p:nvPr>
        </p:nvSpPr>
        <p:spPr>
          <a:xfrm>
            <a:off x="135225" y="1467250"/>
            <a:ext cx="4293600" cy="14823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90000"/>
              </a:lnSpc>
              <a:spcBef>
                <a:spcPts val="0"/>
              </a:spcBef>
              <a:spcAft>
                <a:spcPts val="0"/>
              </a:spcAft>
              <a:buSzPct val="127272"/>
              <a:buNone/>
            </a:pPr>
            <a:r>
              <a:rPr b="1" i="0" lang="en-US" sz="3300" u="none" cap="none" strike="noStrike">
                <a:latin typeface="Montserrat"/>
                <a:ea typeface="Montserrat"/>
                <a:cs typeface="Montserrat"/>
                <a:sym typeface="Montserrat"/>
              </a:rPr>
              <a:t>How Neighborhoods Impact Health</a:t>
            </a:r>
            <a:endParaRPr b="1">
              <a:latin typeface="Montserrat"/>
              <a:ea typeface="Montserrat"/>
              <a:cs typeface="Montserrat"/>
              <a:sym typeface="Montserrat"/>
            </a:endParaRPr>
          </a:p>
        </p:txBody>
      </p:sp>
      <p:sp>
        <p:nvSpPr>
          <p:cNvPr id="397" name="Google Shape;397;p50"/>
          <p:cNvSpPr txBox="1"/>
          <p:nvPr/>
        </p:nvSpPr>
        <p:spPr>
          <a:xfrm>
            <a:off x="4698275" y="724075"/>
            <a:ext cx="4194600" cy="3695100"/>
          </a:xfrm>
          <a:prstGeom prst="rect">
            <a:avLst/>
          </a:prstGeom>
          <a:noFill/>
          <a:ln>
            <a:noFill/>
          </a:ln>
        </p:spPr>
        <p:txBody>
          <a:bodyPr anchorCtr="0" anchor="ctr" bIns="91425" lIns="91425" spcFirstLastPara="1" rIns="91425" wrap="square" tIns="91425">
            <a:noAutofit/>
          </a:bodyPr>
          <a:lstStyle/>
          <a:p>
            <a:pPr indent="-342900" lvl="0" marL="457200" marR="0" rtl="0" algn="l">
              <a:lnSpc>
                <a:spcPct val="105000"/>
              </a:lnSpc>
              <a:spcBef>
                <a:spcPts val="0"/>
              </a:spcBef>
              <a:spcAft>
                <a:spcPts val="0"/>
              </a:spcAft>
              <a:buClr>
                <a:schemeClr val="dk2"/>
              </a:buClr>
              <a:buSzPts val="1800"/>
              <a:buFont typeface="Montserrat"/>
              <a:buChar char="●"/>
            </a:pPr>
            <a:r>
              <a:rPr b="1" i="0" lang="en-US" sz="1400" u="none" cap="none" strike="noStrike">
                <a:solidFill>
                  <a:schemeClr val="dk2"/>
                </a:solidFill>
                <a:latin typeface="Montserrat"/>
                <a:ea typeface="Montserrat"/>
                <a:cs typeface="Montserrat"/>
                <a:sym typeface="Montserrat"/>
              </a:rPr>
              <a:t>Space for exercise and recreation free from crime, violence and pollution.  </a:t>
            </a:r>
            <a:endParaRPr b="1" i="0" sz="1400" u="none" cap="none" strike="noStrike">
              <a:solidFill>
                <a:schemeClr val="dk2"/>
              </a:solidFill>
              <a:latin typeface="Montserrat"/>
              <a:ea typeface="Montserrat"/>
              <a:cs typeface="Montserrat"/>
              <a:sym typeface="Montserrat"/>
            </a:endParaRPr>
          </a:p>
          <a:p>
            <a:pPr indent="-342900" lvl="0" marL="457200" marR="0" rtl="0" algn="l">
              <a:lnSpc>
                <a:spcPct val="105000"/>
              </a:lnSpc>
              <a:spcBef>
                <a:spcPts val="600"/>
              </a:spcBef>
              <a:spcAft>
                <a:spcPts val="0"/>
              </a:spcAft>
              <a:buClr>
                <a:schemeClr val="dk2"/>
              </a:buClr>
              <a:buSzPts val="1800"/>
              <a:buFont typeface="Montserrat"/>
              <a:buChar char="●"/>
            </a:pPr>
            <a:r>
              <a:rPr b="1" i="0" lang="en-US" sz="1400" u="none" cap="none" strike="noStrike">
                <a:solidFill>
                  <a:schemeClr val="dk2"/>
                </a:solidFill>
                <a:latin typeface="Montserrat"/>
                <a:ea typeface="Montserrat"/>
                <a:cs typeface="Montserrat"/>
                <a:sym typeface="Montserrat"/>
              </a:rPr>
              <a:t>Access to grocery stores selling fresh produce and the absence of “Food Deserts”. </a:t>
            </a:r>
            <a:endParaRPr b="1" i="0" sz="1400" u="none" cap="none" strike="noStrike">
              <a:solidFill>
                <a:schemeClr val="dk2"/>
              </a:solidFill>
              <a:latin typeface="Montserrat"/>
              <a:ea typeface="Montserrat"/>
              <a:cs typeface="Montserrat"/>
              <a:sym typeface="Montserrat"/>
            </a:endParaRPr>
          </a:p>
          <a:p>
            <a:pPr indent="-342900" lvl="0" marL="457200" marR="0" rtl="0" algn="l">
              <a:lnSpc>
                <a:spcPct val="105000"/>
              </a:lnSpc>
              <a:spcBef>
                <a:spcPts val="600"/>
              </a:spcBef>
              <a:spcAft>
                <a:spcPts val="0"/>
              </a:spcAft>
              <a:buClr>
                <a:schemeClr val="dk2"/>
              </a:buClr>
              <a:buSzPts val="1800"/>
              <a:buFont typeface="Montserrat"/>
              <a:buChar char="●"/>
            </a:pPr>
            <a:r>
              <a:rPr b="1" i="0" lang="en-US" sz="1400" u="none" cap="none" strike="noStrike">
                <a:solidFill>
                  <a:schemeClr val="dk2"/>
                </a:solidFill>
                <a:latin typeface="Montserrat"/>
                <a:ea typeface="Montserrat"/>
                <a:cs typeface="Montserrat"/>
                <a:sym typeface="Montserrat"/>
              </a:rPr>
              <a:t> Access to employment opportunities and public resources including transportation, an effective police force and good schools. </a:t>
            </a:r>
            <a:endParaRPr b="1" i="0" sz="1400" u="none" cap="none" strike="noStrike">
              <a:solidFill>
                <a:schemeClr val="dk2"/>
              </a:solidFill>
              <a:latin typeface="Montserrat"/>
              <a:ea typeface="Montserrat"/>
              <a:cs typeface="Montserrat"/>
              <a:sym typeface="Montserrat"/>
            </a:endParaRPr>
          </a:p>
          <a:p>
            <a:pPr indent="-342900" lvl="0" marL="457200" marR="0" rtl="0" algn="l">
              <a:lnSpc>
                <a:spcPct val="105000"/>
              </a:lnSpc>
              <a:spcBef>
                <a:spcPts val="600"/>
              </a:spcBef>
              <a:spcAft>
                <a:spcPts val="600"/>
              </a:spcAft>
              <a:buClr>
                <a:schemeClr val="dk2"/>
              </a:buClr>
              <a:buSzPts val="1800"/>
              <a:buFont typeface="Montserrat"/>
              <a:buChar char="●"/>
            </a:pPr>
            <a:r>
              <a:rPr b="1" i="0" lang="en-US" sz="1400" u="none" cap="none" strike="noStrike">
                <a:solidFill>
                  <a:schemeClr val="dk2"/>
                </a:solidFill>
                <a:latin typeface="Montserrat"/>
                <a:ea typeface="Montserrat"/>
                <a:cs typeface="Montserrat"/>
                <a:sym typeface="Montserrat"/>
              </a:rPr>
              <a:t>Concentration of substandard housing in less advantaged neighborhoods further compounds racial and ethnic as well as socioeconomic disparities in health. </a:t>
            </a:r>
            <a:endParaRPr b="1">
              <a:latin typeface="Montserrat"/>
              <a:ea typeface="Montserrat"/>
              <a:cs typeface="Montserrat"/>
              <a:sym typeface="Montserrat"/>
            </a:endParaRPr>
          </a:p>
        </p:txBody>
      </p:sp>
      <p:pic>
        <p:nvPicPr>
          <p:cNvPr id="398" name="Google Shape;398;p50"/>
          <p:cNvPicPr preferRelativeResize="0"/>
          <p:nvPr/>
        </p:nvPicPr>
        <p:blipFill>
          <a:blip r:embed="rId3">
            <a:alphaModFix/>
          </a:blip>
          <a:stretch>
            <a:fillRect/>
          </a:stretch>
        </p:blipFill>
        <p:spPr>
          <a:xfrm>
            <a:off x="135225" y="4083575"/>
            <a:ext cx="2451551" cy="951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
          <p:cNvSpPr txBox="1"/>
          <p:nvPr>
            <p:ph idx="1" type="body"/>
          </p:nvPr>
        </p:nvSpPr>
        <p:spPr>
          <a:xfrm>
            <a:off x="67089" y="1144834"/>
            <a:ext cx="4696239" cy="3215748"/>
          </a:xfrm>
          <a:prstGeom prst="rect">
            <a:avLst/>
          </a:prstGeom>
          <a:noFill/>
          <a:ln>
            <a:noFill/>
          </a:ln>
        </p:spPr>
        <p:txBody>
          <a:bodyPr anchorCtr="0" anchor="t" bIns="34275" lIns="68550" spcFirstLastPara="1" rIns="68550" wrap="square" tIns="34275">
            <a:noAutofit/>
          </a:bodyPr>
          <a:lstStyle/>
          <a:p>
            <a:pPr indent="-257175" lvl="0" marL="342900" rtl="0" algn="l">
              <a:lnSpc>
                <a:spcPct val="100000"/>
              </a:lnSpc>
              <a:spcBef>
                <a:spcPts val="0"/>
              </a:spcBef>
              <a:spcAft>
                <a:spcPts val="0"/>
              </a:spcAft>
              <a:buSzPts val="1800"/>
              <a:buFont typeface="Montserrat"/>
              <a:buChar char="•"/>
            </a:pPr>
            <a:r>
              <a:rPr lang="en-US" sz="1500">
                <a:solidFill>
                  <a:schemeClr val="dk1"/>
                </a:solidFill>
                <a:latin typeface="Montserrat"/>
                <a:ea typeface="Montserrat"/>
                <a:cs typeface="Montserrat"/>
                <a:sym typeface="Montserrat"/>
              </a:rPr>
              <a:t>Housing is one of the most basic and powerful social determinants of health</a:t>
            </a:r>
            <a:endParaRPr>
              <a:latin typeface="Montserrat"/>
              <a:ea typeface="Montserrat"/>
              <a:cs typeface="Montserrat"/>
              <a:sym typeface="Montserrat"/>
            </a:endParaRPr>
          </a:p>
          <a:p>
            <a:pPr indent="0" lvl="0" marL="85725" rtl="0" algn="l">
              <a:lnSpc>
                <a:spcPct val="100000"/>
              </a:lnSpc>
              <a:spcBef>
                <a:spcPts val="0"/>
              </a:spcBef>
              <a:spcAft>
                <a:spcPts val="0"/>
              </a:spcAft>
              <a:buSzPts val="1800"/>
              <a:buNone/>
            </a:pPr>
            <a:r>
              <a:t/>
            </a:r>
            <a:endParaRPr sz="1500">
              <a:solidFill>
                <a:schemeClr val="dk1"/>
              </a:solidFill>
              <a:latin typeface="Montserrat"/>
              <a:ea typeface="Montserrat"/>
              <a:cs typeface="Montserrat"/>
              <a:sym typeface="Montserrat"/>
            </a:endParaRPr>
          </a:p>
          <a:p>
            <a:pPr indent="-257175" lvl="0" marL="342900" rtl="0" algn="l">
              <a:lnSpc>
                <a:spcPct val="100000"/>
              </a:lnSpc>
              <a:spcBef>
                <a:spcPts val="0"/>
              </a:spcBef>
              <a:spcAft>
                <a:spcPts val="0"/>
              </a:spcAft>
              <a:buSzPts val="1800"/>
              <a:buFont typeface="Montserrat"/>
              <a:buChar char="•"/>
            </a:pPr>
            <a:r>
              <a:rPr lang="en-US" sz="1500">
                <a:solidFill>
                  <a:schemeClr val="dk1"/>
                </a:solidFill>
                <a:latin typeface="Montserrat"/>
                <a:ea typeface="Montserrat"/>
                <a:cs typeface="Montserrat"/>
                <a:sym typeface="Montserrat"/>
              </a:rPr>
              <a:t>High housing cost burden is associated with negative health outcomes including higher rates of mental distress and HIV prevalence.</a:t>
            </a:r>
            <a:endParaRPr>
              <a:latin typeface="Montserrat"/>
              <a:ea typeface="Montserrat"/>
              <a:cs typeface="Montserrat"/>
              <a:sym typeface="Montserrat"/>
            </a:endParaRPr>
          </a:p>
          <a:p>
            <a:pPr indent="0" lvl="0" marL="85725" rtl="0" algn="l">
              <a:lnSpc>
                <a:spcPct val="100000"/>
              </a:lnSpc>
              <a:spcBef>
                <a:spcPts val="0"/>
              </a:spcBef>
              <a:spcAft>
                <a:spcPts val="0"/>
              </a:spcAft>
              <a:buSzPts val="1800"/>
              <a:buNone/>
            </a:pPr>
            <a:r>
              <a:t/>
            </a:r>
            <a:endParaRPr sz="1500">
              <a:solidFill>
                <a:schemeClr val="dk1"/>
              </a:solidFill>
              <a:latin typeface="Montserrat"/>
              <a:ea typeface="Montserrat"/>
              <a:cs typeface="Montserrat"/>
              <a:sym typeface="Montserrat"/>
            </a:endParaRPr>
          </a:p>
          <a:p>
            <a:pPr indent="-257175" lvl="0" marL="342900" rtl="0" algn="l">
              <a:lnSpc>
                <a:spcPct val="100000"/>
              </a:lnSpc>
              <a:spcBef>
                <a:spcPts val="0"/>
              </a:spcBef>
              <a:spcAft>
                <a:spcPts val="0"/>
              </a:spcAft>
              <a:buSzPts val="1800"/>
              <a:buFont typeface="Montserrat"/>
              <a:buChar char="•"/>
            </a:pPr>
            <a:r>
              <a:rPr lang="en-US" sz="1500">
                <a:solidFill>
                  <a:schemeClr val="dk1"/>
                </a:solidFill>
                <a:latin typeface="Montserrat"/>
                <a:ea typeface="Montserrat"/>
                <a:cs typeface="Montserrat"/>
                <a:sym typeface="Montserrat"/>
              </a:rPr>
              <a:t>Healthy People 2030 objectives aim to reduce the proportion of rent burdened families. </a:t>
            </a:r>
            <a:endParaRPr>
              <a:latin typeface="Montserrat"/>
              <a:ea typeface="Montserrat"/>
              <a:cs typeface="Montserrat"/>
              <a:sym typeface="Montserrat"/>
            </a:endParaRPr>
          </a:p>
          <a:p>
            <a:pPr indent="-142875" lvl="0" marL="342900" rtl="0" algn="l">
              <a:lnSpc>
                <a:spcPct val="90000"/>
              </a:lnSpc>
              <a:spcBef>
                <a:spcPts val="750"/>
              </a:spcBef>
              <a:spcAft>
                <a:spcPts val="0"/>
              </a:spcAft>
              <a:buClr>
                <a:schemeClr val="dk2"/>
              </a:buClr>
              <a:buSzPts val="1800"/>
              <a:buNone/>
            </a:pPr>
            <a:r>
              <a:t/>
            </a:r>
            <a:endParaRPr sz="1500">
              <a:solidFill>
                <a:schemeClr val="dk1"/>
              </a:solidFill>
              <a:latin typeface="Montserrat"/>
              <a:ea typeface="Montserrat"/>
              <a:cs typeface="Montserrat"/>
              <a:sym typeface="Montserrat"/>
            </a:endParaRPr>
          </a:p>
        </p:txBody>
      </p:sp>
      <p:sp>
        <p:nvSpPr>
          <p:cNvPr id="405" name="Google Shape;405;p6"/>
          <p:cNvSpPr txBox="1"/>
          <p:nvPr>
            <p:ph type="title"/>
          </p:nvPr>
        </p:nvSpPr>
        <p:spPr>
          <a:xfrm>
            <a:off x="299242" y="262982"/>
            <a:ext cx="7588500" cy="572700"/>
          </a:xfrm>
          <a:prstGeom prst="rect">
            <a:avLst/>
          </a:prstGeom>
          <a:no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Clr>
                <a:schemeClr val="dk1"/>
              </a:buClr>
              <a:buSzPts val="1800"/>
              <a:buNone/>
            </a:pPr>
            <a:r>
              <a:rPr b="1" lang="en-US" sz="3000">
                <a:latin typeface="Montserrat"/>
                <a:ea typeface="Montserrat"/>
                <a:cs typeface="Montserrat"/>
                <a:sym typeface="Montserrat"/>
              </a:rPr>
              <a:t>Housing as a Determinant of Health</a:t>
            </a:r>
            <a:endParaRPr sz="3000">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800"/>
              <a:buNone/>
            </a:pPr>
            <a:r>
              <a:t/>
            </a:r>
            <a:endParaRPr>
              <a:latin typeface="Montserrat"/>
              <a:ea typeface="Montserrat"/>
              <a:cs typeface="Montserrat"/>
              <a:sym typeface="Montserrat"/>
            </a:endParaRPr>
          </a:p>
        </p:txBody>
      </p:sp>
      <p:sp>
        <p:nvSpPr>
          <p:cNvPr id="406" name="Google Shape;406;p6"/>
          <p:cNvSpPr txBox="1"/>
          <p:nvPr/>
        </p:nvSpPr>
        <p:spPr>
          <a:xfrm>
            <a:off x="1909774" y="4751750"/>
            <a:ext cx="7093500" cy="31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88"/>
              <a:buFont typeface="Arial"/>
              <a:buNone/>
            </a:pPr>
            <a:r>
              <a:rPr b="0" i="0" lang="en-US" sz="788" u="none" cap="none" strike="noStrike">
                <a:solidFill>
                  <a:srgbClr val="222222"/>
                </a:solidFill>
                <a:latin typeface="Century Gothic"/>
                <a:ea typeface="Century Gothic"/>
                <a:cs typeface="Century Gothic"/>
                <a:sym typeface="Century Gothic"/>
              </a:rPr>
              <a:t>Baxter, Andrew J., et al. "Effects of Housing First approaches on health and well-being of adults who are homeless or at risk of homelessness: systematic review and meta-analysis of randomised controlled trials." </a:t>
            </a:r>
            <a:r>
              <a:rPr b="0" i="1" lang="en-US" sz="788" u="none" cap="none" strike="noStrike">
                <a:solidFill>
                  <a:srgbClr val="222222"/>
                </a:solidFill>
                <a:latin typeface="Century Gothic"/>
                <a:ea typeface="Century Gothic"/>
                <a:cs typeface="Century Gothic"/>
                <a:sym typeface="Century Gothic"/>
              </a:rPr>
              <a:t>J Epidemiol Community Health</a:t>
            </a:r>
            <a:r>
              <a:rPr b="0" i="0" lang="en-US" sz="788" u="none" cap="none" strike="noStrike">
                <a:solidFill>
                  <a:srgbClr val="222222"/>
                </a:solidFill>
                <a:latin typeface="Century Gothic"/>
                <a:ea typeface="Century Gothic"/>
                <a:cs typeface="Century Gothic"/>
                <a:sym typeface="Century Gothic"/>
              </a:rPr>
              <a:t> 73.5 (2019): 379-387.​</a:t>
            </a:r>
            <a:endParaRPr b="0" i="0" sz="1050" u="none" cap="none" strike="noStrike">
              <a:solidFill>
                <a:srgbClr val="000000"/>
              </a:solidFill>
              <a:latin typeface="Arial"/>
              <a:ea typeface="Arial"/>
              <a:cs typeface="Arial"/>
              <a:sym typeface="Arial"/>
            </a:endParaRPr>
          </a:p>
        </p:txBody>
      </p:sp>
      <p:pic>
        <p:nvPicPr>
          <p:cNvPr descr="Diagram&#10;&#10;Description automatically generated" id="407" name="Google Shape;407;p6"/>
          <p:cNvPicPr preferRelativeResize="0"/>
          <p:nvPr/>
        </p:nvPicPr>
        <p:blipFill rotWithShape="1">
          <a:blip r:embed="rId3">
            <a:alphaModFix/>
          </a:blip>
          <a:srcRect b="0" l="0" r="0" t="0"/>
          <a:stretch/>
        </p:blipFill>
        <p:spPr>
          <a:xfrm>
            <a:off x="5057404" y="709191"/>
            <a:ext cx="3556659" cy="39485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Map&#10;&#10;Description automatically generated" id="413" name="Google Shape;413;p7"/>
          <p:cNvPicPr preferRelativeResize="0"/>
          <p:nvPr/>
        </p:nvPicPr>
        <p:blipFill rotWithShape="1">
          <a:blip r:embed="rId3">
            <a:alphaModFix/>
          </a:blip>
          <a:srcRect b="0" l="0" r="0" t="0"/>
          <a:stretch/>
        </p:blipFill>
        <p:spPr>
          <a:xfrm>
            <a:off x="2909629" y="825156"/>
            <a:ext cx="6157394" cy="3708536"/>
          </a:xfrm>
          <a:prstGeom prst="rect">
            <a:avLst/>
          </a:prstGeom>
          <a:noFill/>
          <a:ln>
            <a:noFill/>
          </a:ln>
        </p:spPr>
      </p:pic>
      <p:sp>
        <p:nvSpPr>
          <p:cNvPr id="414" name="Google Shape;414;p7"/>
          <p:cNvSpPr txBox="1"/>
          <p:nvPr>
            <p:ph idx="1" type="body"/>
          </p:nvPr>
        </p:nvSpPr>
        <p:spPr>
          <a:xfrm>
            <a:off x="132501" y="1385692"/>
            <a:ext cx="2716200" cy="2260800"/>
          </a:xfrm>
          <a:prstGeom prst="rect">
            <a:avLst/>
          </a:prstGeom>
          <a:noFill/>
          <a:ln>
            <a:noFill/>
          </a:ln>
        </p:spPr>
        <p:txBody>
          <a:bodyPr anchorCtr="0" anchor="t" bIns="34275" lIns="68550" spcFirstLastPara="1" rIns="68550" wrap="square" tIns="34275">
            <a:noAutofit/>
          </a:bodyPr>
          <a:lstStyle/>
          <a:p>
            <a:pPr indent="-257175" lvl="0" marL="342900" rtl="0" algn="l">
              <a:lnSpc>
                <a:spcPct val="90000"/>
              </a:lnSpc>
              <a:spcBef>
                <a:spcPts val="750"/>
              </a:spcBef>
              <a:spcAft>
                <a:spcPts val="0"/>
              </a:spcAft>
              <a:buClr>
                <a:schemeClr val="dk2"/>
              </a:buClr>
              <a:buSzPts val="1800"/>
              <a:buChar char="•"/>
            </a:pPr>
            <a:r>
              <a:rPr b="1" lang="en-US" sz="1500">
                <a:solidFill>
                  <a:srgbClr val="000000"/>
                </a:solidFill>
                <a:latin typeface="Montserrat"/>
                <a:ea typeface="Montserrat"/>
                <a:cs typeface="Montserrat"/>
                <a:sym typeface="Montserrat"/>
              </a:rPr>
              <a:t>Only 1 in 4 individuals who need rental assistance can access it</a:t>
            </a:r>
            <a:r>
              <a:rPr lang="en-US" sz="1500">
                <a:solidFill>
                  <a:srgbClr val="000000"/>
                </a:solidFill>
                <a:latin typeface="Montserrat"/>
                <a:ea typeface="Montserrat"/>
                <a:cs typeface="Montserrat"/>
                <a:sym typeface="Montserrat"/>
              </a:rPr>
              <a:t> </a:t>
            </a:r>
            <a:endParaRPr sz="2100">
              <a:latin typeface="Montserrat"/>
              <a:ea typeface="Montserrat"/>
              <a:cs typeface="Montserrat"/>
              <a:sym typeface="Montserrat"/>
            </a:endParaRPr>
          </a:p>
          <a:p>
            <a:pPr indent="-257175" lvl="0" marL="342900" rtl="0" algn="l">
              <a:lnSpc>
                <a:spcPct val="90000"/>
              </a:lnSpc>
              <a:spcBef>
                <a:spcPts val="750"/>
              </a:spcBef>
              <a:spcAft>
                <a:spcPts val="0"/>
              </a:spcAft>
              <a:buClr>
                <a:schemeClr val="dk2"/>
              </a:buClr>
              <a:buSzPts val="1800"/>
              <a:buChar char="•"/>
            </a:pPr>
            <a:r>
              <a:rPr b="1" lang="en-US" sz="1500">
                <a:solidFill>
                  <a:srgbClr val="000000"/>
                </a:solidFill>
                <a:latin typeface="Montserrat"/>
                <a:ea typeface="Montserrat"/>
                <a:cs typeface="Montserrat"/>
                <a:sym typeface="Montserrat"/>
              </a:rPr>
              <a:t>National average wait time is 2.5 years among those who were successfully housed. </a:t>
            </a:r>
            <a:r>
              <a:rPr lang="en-US" sz="1500">
                <a:solidFill>
                  <a:srgbClr val="000000"/>
                </a:solidFill>
                <a:latin typeface="Montserrat"/>
                <a:ea typeface="Montserrat"/>
                <a:cs typeface="Montserrat"/>
                <a:sym typeface="Montserrat"/>
              </a:rPr>
              <a:t> </a:t>
            </a:r>
            <a:endParaRPr sz="2100">
              <a:latin typeface="Montserrat"/>
              <a:ea typeface="Montserrat"/>
              <a:cs typeface="Montserrat"/>
              <a:sym typeface="Montserrat"/>
            </a:endParaRPr>
          </a:p>
          <a:p>
            <a:pPr indent="-257175" lvl="0" marL="342900" rtl="0" algn="l">
              <a:lnSpc>
                <a:spcPct val="90000"/>
              </a:lnSpc>
              <a:spcBef>
                <a:spcPts val="750"/>
              </a:spcBef>
              <a:spcAft>
                <a:spcPts val="0"/>
              </a:spcAft>
              <a:buClr>
                <a:schemeClr val="dk2"/>
              </a:buClr>
              <a:buSzPts val="1800"/>
              <a:buChar char="•"/>
            </a:pPr>
            <a:r>
              <a:rPr b="1" lang="en-US" sz="1500">
                <a:solidFill>
                  <a:srgbClr val="000000"/>
                </a:solidFill>
                <a:latin typeface="Montserrat"/>
                <a:ea typeface="Montserrat"/>
                <a:cs typeface="Montserrat"/>
                <a:sym typeface="Montserrat"/>
              </a:rPr>
              <a:t>53% of agencies have closed waiting lists</a:t>
            </a:r>
            <a:r>
              <a:rPr lang="en-US" sz="1500">
                <a:solidFill>
                  <a:srgbClr val="000000"/>
                </a:solidFill>
                <a:latin typeface="Montserrat"/>
                <a:ea typeface="Montserrat"/>
                <a:cs typeface="Montserrat"/>
                <a:sym typeface="Montserrat"/>
              </a:rPr>
              <a:t> </a:t>
            </a:r>
            <a:endParaRPr sz="2100">
              <a:latin typeface="Montserrat"/>
              <a:ea typeface="Montserrat"/>
              <a:cs typeface="Montserrat"/>
              <a:sym typeface="Montserrat"/>
            </a:endParaRPr>
          </a:p>
        </p:txBody>
      </p:sp>
      <p:sp>
        <p:nvSpPr>
          <p:cNvPr id="415" name="Google Shape;415;p7"/>
          <p:cNvSpPr txBox="1"/>
          <p:nvPr>
            <p:ph type="title"/>
          </p:nvPr>
        </p:nvSpPr>
        <p:spPr>
          <a:xfrm>
            <a:off x="311001" y="155589"/>
            <a:ext cx="7588500" cy="572700"/>
          </a:xfrm>
          <a:prstGeom prst="rect">
            <a:avLst/>
          </a:prstGeom>
          <a:no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Clr>
                <a:schemeClr val="dk1"/>
              </a:buClr>
              <a:buSzPts val="1800"/>
              <a:buNone/>
            </a:pPr>
            <a:r>
              <a:rPr b="1" lang="en-US">
                <a:latin typeface="Montserrat"/>
                <a:ea typeface="Montserrat"/>
                <a:cs typeface="Montserrat"/>
                <a:sym typeface="Montserrat"/>
              </a:rPr>
              <a:t>The US Housing Crisis</a:t>
            </a:r>
            <a:endParaRPr b="1">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https://nlihc.org/sites/default/files/2022-04/2022Gap-Figure-7_powerpoint.jpg" id="420" name="Google Shape;420;p11"/>
          <p:cNvPicPr preferRelativeResize="0"/>
          <p:nvPr/>
        </p:nvPicPr>
        <p:blipFill rotWithShape="1">
          <a:blip r:embed="rId3">
            <a:alphaModFix/>
          </a:blip>
          <a:srcRect b="0" l="0" r="0" t="14823"/>
          <a:stretch/>
        </p:blipFill>
        <p:spPr>
          <a:xfrm>
            <a:off x="0" y="926306"/>
            <a:ext cx="4770360" cy="2846984"/>
          </a:xfrm>
          <a:prstGeom prst="rect">
            <a:avLst/>
          </a:prstGeom>
          <a:noFill/>
          <a:ln>
            <a:noFill/>
          </a:ln>
        </p:spPr>
      </p:pic>
      <p:sp>
        <p:nvSpPr>
          <p:cNvPr id="421" name="Google Shape;421;p11"/>
          <p:cNvSpPr txBox="1"/>
          <p:nvPr>
            <p:ph type="title"/>
          </p:nvPr>
        </p:nvSpPr>
        <p:spPr>
          <a:xfrm>
            <a:off x="914400" y="252329"/>
            <a:ext cx="7277100" cy="528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5225"/>
              <a:buNone/>
            </a:pPr>
            <a:r>
              <a:rPr b="1" lang="en-US" sz="2700">
                <a:latin typeface="Montserrat"/>
                <a:ea typeface="Montserrat"/>
                <a:cs typeface="Montserrat"/>
                <a:sym typeface="Montserrat"/>
              </a:rPr>
              <a:t>Housing is not Funded as an Entitlement</a:t>
            </a:r>
            <a:endParaRPr b="1">
              <a:latin typeface="Montserrat"/>
              <a:ea typeface="Montserrat"/>
              <a:cs typeface="Montserrat"/>
              <a:sym typeface="Montserrat"/>
            </a:endParaRPr>
          </a:p>
        </p:txBody>
      </p:sp>
      <p:sp>
        <p:nvSpPr>
          <p:cNvPr id="422" name="Google Shape;422;p11"/>
          <p:cNvSpPr txBox="1"/>
          <p:nvPr>
            <p:ph idx="1" type="body"/>
          </p:nvPr>
        </p:nvSpPr>
        <p:spPr>
          <a:xfrm>
            <a:off x="4693250" y="926300"/>
            <a:ext cx="4152000" cy="3605100"/>
          </a:xfrm>
          <a:prstGeom prst="rect">
            <a:avLst/>
          </a:prstGeom>
          <a:noFill/>
          <a:ln>
            <a:noFill/>
          </a:ln>
        </p:spPr>
        <p:txBody>
          <a:bodyPr anchorCtr="0" anchor="t" bIns="91425" lIns="91425" spcFirstLastPara="1" rIns="91425" wrap="square" tIns="91425">
            <a:normAutofit fontScale="77500" lnSpcReduction="10000"/>
          </a:bodyPr>
          <a:lstStyle/>
          <a:p>
            <a:pPr indent="-324364" lvl="0" marL="457200" rtl="0" algn="l">
              <a:lnSpc>
                <a:spcPct val="115000"/>
              </a:lnSpc>
              <a:spcBef>
                <a:spcPts val="0"/>
              </a:spcBef>
              <a:spcAft>
                <a:spcPts val="0"/>
              </a:spcAft>
              <a:buSzPct val="108107"/>
              <a:buFont typeface="Montserrat"/>
              <a:buChar char="●"/>
            </a:pPr>
            <a:r>
              <a:rPr lang="en-US">
                <a:solidFill>
                  <a:schemeClr val="dk1"/>
                </a:solidFill>
                <a:latin typeface="Montserrat"/>
                <a:ea typeface="Montserrat"/>
                <a:cs typeface="Montserrat"/>
                <a:sym typeface="Montserrat"/>
              </a:rPr>
              <a:t>Unlike other parts of the social safety net — such as social security — affordable housing is not an entitlement. </a:t>
            </a:r>
            <a:endParaRPr>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a:solidFill>
                <a:schemeClr val="dk1"/>
              </a:solidFill>
              <a:latin typeface="Montserrat"/>
              <a:ea typeface="Montserrat"/>
              <a:cs typeface="Montserrat"/>
              <a:sym typeface="Montserrat"/>
            </a:endParaRPr>
          </a:p>
          <a:p>
            <a:pPr indent="-324364" lvl="0" marL="457200" rtl="0" algn="l">
              <a:lnSpc>
                <a:spcPct val="115000"/>
              </a:lnSpc>
              <a:spcBef>
                <a:spcPts val="0"/>
              </a:spcBef>
              <a:spcAft>
                <a:spcPts val="0"/>
              </a:spcAft>
              <a:buSzPct val="108107"/>
              <a:buFont typeface="Montserrat"/>
              <a:buChar char="●"/>
            </a:pPr>
            <a:r>
              <a:rPr lang="en-US">
                <a:solidFill>
                  <a:schemeClr val="dk1"/>
                </a:solidFill>
                <a:latin typeface="Montserrat"/>
                <a:ea typeface="Montserrat"/>
                <a:cs typeface="Montserrat"/>
                <a:sym typeface="Montserrat"/>
              </a:rPr>
              <a:t>Congress funds rental assistance through annual appropriation and must provide sufficient funding for each program with adjustments for inflation. </a:t>
            </a:r>
            <a:endParaRPr>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a:solidFill>
                <a:schemeClr val="dk1"/>
              </a:solidFill>
              <a:latin typeface="Montserrat"/>
              <a:ea typeface="Montserrat"/>
              <a:cs typeface="Montserrat"/>
              <a:sym typeface="Montserrat"/>
            </a:endParaRPr>
          </a:p>
          <a:p>
            <a:pPr indent="-324364" lvl="0" marL="457200" rtl="0" algn="l">
              <a:lnSpc>
                <a:spcPct val="115000"/>
              </a:lnSpc>
              <a:spcBef>
                <a:spcPts val="0"/>
              </a:spcBef>
              <a:spcAft>
                <a:spcPts val="0"/>
              </a:spcAft>
              <a:buSzPct val="108107"/>
              <a:buFont typeface="Montserrat"/>
              <a:buChar char="●"/>
            </a:pPr>
            <a:r>
              <a:rPr lang="en-US">
                <a:solidFill>
                  <a:schemeClr val="dk1"/>
                </a:solidFill>
                <a:latin typeface="Montserrat"/>
                <a:ea typeface="Montserrat"/>
                <a:cs typeface="Montserrat"/>
                <a:sym typeface="Montserrat"/>
              </a:rPr>
              <a:t>Insufficient resources to cover program costs can result in a reduction of rental assistance, which already fails to meet the need.</a:t>
            </a:r>
            <a:endParaRPr>
              <a:latin typeface="Montserrat"/>
              <a:ea typeface="Montserrat"/>
              <a:cs typeface="Montserrat"/>
              <a:sym typeface="Montserrat"/>
            </a:endParaRPr>
          </a:p>
        </p:txBody>
      </p:sp>
      <p:pic>
        <p:nvPicPr>
          <p:cNvPr id="423" name="Google Shape;423;p11"/>
          <p:cNvPicPr preferRelativeResize="0"/>
          <p:nvPr/>
        </p:nvPicPr>
        <p:blipFill rotWithShape="1">
          <a:blip r:embed="rId4">
            <a:alphaModFix/>
          </a:blip>
          <a:srcRect b="46182" l="50941" r="15634" t="32624"/>
          <a:stretch/>
        </p:blipFill>
        <p:spPr>
          <a:xfrm>
            <a:off x="774865" y="3914373"/>
            <a:ext cx="3056378" cy="60564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1"/>
          <p:cNvSpPr txBox="1"/>
          <p:nvPr>
            <p:ph type="title"/>
          </p:nvPr>
        </p:nvSpPr>
        <p:spPr>
          <a:xfrm>
            <a:off x="360760" y="2814637"/>
            <a:ext cx="2468165" cy="183951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2700">
                <a:latin typeface="Montserrat"/>
                <a:ea typeface="Montserrat"/>
                <a:cs typeface="Montserrat"/>
                <a:sym typeface="Montserrat"/>
              </a:rPr>
              <a:t>The Wrong Pocket Problem</a:t>
            </a:r>
            <a:endParaRPr b="1">
              <a:latin typeface="Montserrat"/>
              <a:ea typeface="Montserrat"/>
              <a:cs typeface="Montserrat"/>
              <a:sym typeface="Montserrat"/>
            </a:endParaRPr>
          </a:p>
        </p:txBody>
      </p:sp>
      <p:pic>
        <p:nvPicPr>
          <p:cNvPr descr="Latest Healthcare Technology Systems Today help Boost ..." id="430" name="Google Shape;430;p51"/>
          <p:cNvPicPr preferRelativeResize="0"/>
          <p:nvPr/>
        </p:nvPicPr>
        <p:blipFill rotWithShape="1">
          <a:blip r:embed="rId3">
            <a:alphaModFix/>
          </a:blip>
          <a:srcRect b="28804" l="0" r="0" t="20470"/>
          <a:stretch/>
        </p:blipFill>
        <p:spPr>
          <a:xfrm>
            <a:off x="15" y="8"/>
            <a:ext cx="9143985" cy="2782952"/>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431" name="Google Shape;431;p51"/>
          <p:cNvSpPr txBox="1"/>
          <p:nvPr>
            <p:ph idx="1" type="body"/>
          </p:nvPr>
        </p:nvSpPr>
        <p:spPr>
          <a:xfrm>
            <a:off x="2531789" y="2814637"/>
            <a:ext cx="6552182" cy="2216921"/>
          </a:xfrm>
          <a:prstGeom prst="rect">
            <a:avLst/>
          </a:prstGeom>
          <a:noFill/>
          <a:ln>
            <a:noFill/>
          </a:ln>
        </p:spPr>
        <p:txBody>
          <a:bodyPr anchorCtr="0" anchor="ctr" bIns="34275" lIns="68575" spcFirstLastPara="1" rIns="68575" wrap="square" tIns="34275">
            <a:noAutofit/>
          </a:bodyPr>
          <a:lstStyle/>
          <a:p>
            <a:pPr indent="-342900" lvl="0" marL="457200" rtl="0" algn="l">
              <a:lnSpc>
                <a:spcPct val="90000"/>
              </a:lnSpc>
              <a:spcBef>
                <a:spcPts val="750"/>
              </a:spcBef>
              <a:spcAft>
                <a:spcPts val="0"/>
              </a:spcAft>
              <a:buClr>
                <a:schemeClr val="dk2"/>
              </a:buClr>
              <a:buSzPts val="1800"/>
              <a:buFont typeface="Montserrat"/>
              <a:buChar char="•"/>
            </a:pPr>
            <a:r>
              <a:rPr lang="en-US">
                <a:latin typeface="Montserrat"/>
                <a:ea typeface="Montserrat"/>
                <a:cs typeface="Montserrat"/>
                <a:sym typeface="Montserrat"/>
              </a:rPr>
              <a:t>Understanding SDOH creates the wrong pocket problem.  We know what works to improve health, but we can’t use health care funding to assist with </a:t>
            </a:r>
            <a:endParaRPr>
              <a:latin typeface="Montserrat"/>
              <a:ea typeface="Montserrat"/>
              <a:cs typeface="Montserrat"/>
              <a:sym typeface="Montserrat"/>
            </a:endParaRPr>
          </a:p>
          <a:p>
            <a:pPr indent="-342900" lvl="1" marL="914400" rtl="0" algn="l">
              <a:lnSpc>
                <a:spcPct val="90000"/>
              </a:lnSpc>
              <a:spcBef>
                <a:spcPts val="375"/>
              </a:spcBef>
              <a:spcAft>
                <a:spcPts val="0"/>
              </a:spcAft>
              <a:buSzPts val="1800"/>
              <a:buFont typeface="Montserrat"/>
              <a:buChar char="•"/>
            </a:pPr>
            <a:r>
              <a:rPr b="1" lang="en-US">
                <a:latin typeface="Montserrat"/>
                <a:ea typeface="Montserrat"/>
                <a:cs typeface="Montserrat"/>
                <a:sym typeface="Montserrat"/>
              </a:rPr>
              <a:t>Food</a:t>
            </a:r>
            <a:endParaRPr b="1">
              <a:latin typeface="Montserrat"/>
              <a:ea typeface="Montserrat"/>
              <a:cs typeface="Montserrat"/>
              <a:sym typeface="Montserrat"/>
            </a:endParaRPr>
          </a:p>
          <a:p>
            <a:pPr indent="-342900" lvl="1" marL="914400" rtl="0" algn="l">
              <a:lnSpc>
                <a:spcPct val="90000"/>
              </a:lnSpc>
              <a:spcBef>
                <a:spcPts val="375"/>
              </a:spcBef>
              <a:spcAft>
                <a:spcPts val="0"/>
              </a:spcAft>
              <a:buSzPts val="1800"/>
              <a:buFont typeface="Montserrat"/>
              <a:buChar char="•"/>
            </a:pPr>
            <a:r>
              <a:rPr b="1" lang="en-US">
                <a:latin typeface="Montserrat"/>
                <a:ea typeface="Montserrat"/>
                <a:cs typeface="Montserrat"/>
                <a:sym typeface="Montserrat"/>
              </a:rPr>
              <a:t>Housing</a:t>
            </a:r>
            <a:endParaRPr b="1">
              <a:latin typeface="Montserrat"/>
              <a:ea typeface="Montserrat"/>
              <a:cs typeface="Montserrat"/>
              <a:sym typeface="Montserrat"/>
            </a:endParaRPr>
          </a:p>
          <a:p>
            <a:pPr indent="-342900" lvl="1" marL="914400" rtl="0" algn="l">
              <a:lnSpc>
                <a:spcPct val="90000"/>
              </a:lnSpc>
              <a:spcBef>
                <a:spcPts val="375"/>
              </a:spcBef>
              <a:spcAft>
                <a:spcPts val="0"/>
              </a:spcAft>
              <a:buSzPts val="1800"/>
              <a:buFont typeface="Montserrat"/>
              <a:buChar char="•"/>
            </a:pPr>
            <a:r>
              <a:rPr b="1" lang="en-US">
                <a:latin typeface="Montserrat"/>
                <a:ea typeface="Montserrat"/>
                <a:cs typeface="Montserrat"/>
                <a:sym typeface="Montserrat"/>
              </a:rPr>
              <a:t>Education</a:t>
            </a:r>
            <a:endParaRPr b="1">
              <a:latin typeface="Montserrat"/>
              <a:ea typeface="Montserrat"/>
              <a:cs typeface="Montserrat"/>
              <a:sym typeface="Montserrat"/>
            </a:endParaRPr>
          </a:p>
          <a:p>
            <a:pPr indent="-342900" lvl="0" marL="457200" rtl="0" algn="l">
              <a:lnSpc>
                <a:spcPct val="90000"/>
              </a:lnSpc>
              <a:spcBef>
                <a:spcPts val="750"/>
              </a:spcBef>
              <a:spcAft>
                <a:spcPts val="0"/>
              </a:spcAft>
              <a:buClr>
                <a:schemeClr val="dk2"/>
              </a:buClr>
              <a:buSzPts val="1800"/>
              <a:buFont typeface="Montserrat"/>
              <a:buChar char="•"/>
            </a:pPr>
            <a:r>
              <a:rPr lang="en-US">
                <a:latin typeface="Montserrat"/>
                <a:ea typeface="Montserrat"/>
                <a:cs typeface="Montserrat"/>
                <a:sym typeface="Montserrat"/>
              </a:rPr>
              <a:t>We need new partners and new resources to address  to address these issues</a:t>
            </a:r>
            <a:endParaRPr>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17"/>
          <p:cNvSpPr txBox="1"/>
          <p:nvPr>
            <p:ph idx="1" type="body"/>
          </p:nvPr>
        </p:nvSpPr>
        <p:spPr>
          <a:xfrm>
            <a:off x="148317" y="1081454"/>
            <a:ext cx="5641418" cy="3410089"/>
          </a:xfrm>
          <a:prstGeom prst="rect">
            <a:avLst/>
          </a:prstGeom>
          <a:noFill/>
          <a:ln>
            <a:noFill/>
          </a:ln>
        </p:spPr>
        <p:txBody>
          <a:bodyPr anchorCtr="0" anchor="t" bIns="34275" lIns="68550" spcFirstLastPara="1" rIns="68550" wrap="square" tIns="34275">
            <a:normAutofit/>
          </a:bodyPr>
          <a:lstStyle/>
          <a:p>
            <a:pPr indent="0" lvl="0" marL="85725" rtl="0" algn="l">
              <a:lnSpc>
                <a:spcPct val="90000"/>
              </a:lnSpc>
              <a:spcBef>
                <a:spcPts val="750"/>
              </a:spcBef>
              <a:spcAft>
                <a:spcPts val="0"/>
              </a:spcAft>
              <a:buSzPts val="1800"/>
              <a:buNone/>
            </a:pPr>
            <a:r>
              <a:rPr b="1" lang="en-US" sz="2250">
                <a:solidFill>
                  <a:srgbClr val="F8971D"/>
                </a:solidFill>
                <a:latin typeface="Montserrat"/>
                <a:ea typeface="Montserrat"/>
                <a:cs typeface="Montserrat"/>
                <a:sym typeface="Montserrat"/>
              </a:rPr>
              <a:t>Strategy 1: Maximize the use of existing federal housing assistance</a:t>
            </a:r>
            <a:endParaRPr>
              <a:latin typeface="Montserrat"/>
              <a:ea typeface="Montserrat"/>
              <a:cs typeface="Montserrat"/>
              <a:sym typeface="Montserrat"/>
            </a:endParaRPr>
          </a:p>
          <a:p>
            <a:pPr indent="0" lvl="0" marL="85725" rtl="0" algn="l">
              <a:lnSpc>
                <a:spcPct val="90000"/>
              </a:lnSpc>
              <a:spcBef>
                <a:spcPts val="750"/>
              </a:spcBef>
              <a:spcAft>
                <a:spcPts val="0"/>
              </a:spcAft>
              <a:buSzPts val="1800"/>
              <a:buNone/>
            </a:pPr>
            <a:r>
              <a:rPr lang="en-US">
                <a:solidFill>
                  <a:srgbClr val="000000"/>
                </a:solidFill>
                <a:latin typeface="Montserrat"/>
                <a:ea typeface="Montserrat"/>
                <a:cs typeface="Montserrat"/>
                <a:sym typeface="Montserrat"/>
              </a:rPr>
              <a:t>Action Step: </a:t>
            </a:r>
            <a:endParaRPr>
              <a:solidFill>
                <a:srgbClr val="000000"/>
              </a:solidFill>
              <a:latin typeface="Montserrat"/>
              <a:ea typeface="Montserrat"/>
              <a:cs typeface="Montserrat"/>
              <a:sym typeface="Montserrat"/>
            </a:endParaRPr>
          </a:p>
          <a:p>
            <a:pPr indent="0" lvl="0" marL="85725" rtl="0" algn="l">
              <a:lnSpc>
                <a:spcPct val="90000"/>
              </a:lnSpc>
              <a:spcBef>
                <a:spcPts val="750"/>
              </a:spcBef>
              <a:spcAft>
                <a:spcPts val="0"/>
              </a:spcAft>
              <a:buSzPts val="1800"/>
              <a:buNone/>
            </a:pPr>
            <a:r>
              <a:rPr lang="en-US">
                <a:solidFill>
                  <a:srgbClr val="000000"/>
                </a:solidFill>
                <a:latin typeface="Montserrat"/>
                <a:ea typeface="Montserrat"/>
                <a:cs typeface="Montserrat"/>
                <a:sym typeface="Montserrat"/>
              </a:rPr>
              <a:t>Encourage partnerships between providers of housing, aging and disability services, and health care</a:t>
            </a:r>
            <a:endParaRPr>
              <a:latin typeface="Montserrat"/>
              <a:ea typeface="Montserrat"/>
              <a:cs typeface="Montserrat"/>
              <a:sym typeface="Montserrat"/>
            </a:endParaRPr>
          </a:p>
        </p:txBody>
      </p:sp>
      <p:sp>
        <p:nvSpPr>
          <p:cNvPr id="438" name="Google Shape;438;p17"/>
          <p:cNvSpPr txBox="1"/>
          <p:nvPr>
            <p:ph type="title"/>
          </p:nvPr>
        </p:nvSpPr>
        <p:spPr>
          <a:xfrm>
            <a:off x="148317" y="297352"/>
            <a:ext cx="7588575" cy="572625"/>
          </a:xfrm>
          <a:prstGeom prst="rect">
            <a:avLst/>
          </a:prstGeom>
          <a:no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Clr>
                <a:schemeClr val="dk1"/>
              </a:buClr>
              <a:buSzPts val="1800"/>
              <a:buNone/>
            </a:pPr>
            <a:r>
              <a:rPr b="1" lang="en-US" sz="2400">
                <a:latin typeface="Montserrat"/>
                <a:ea typeface="Montserrat"/>
                <a:cs typeface="Montserrat"/>
                <a:sym typeface="Montserrat"/>
              </a:rPr>
              <a:t>All In: Federal Strategic Plan to Prevent and End Homelessness</a:t>
            </a:r>
            <a:endParaRPr b="1">
              <a:latin typeface="Montserrat"/>
              <a:ea typeface="Montserrat"/>
              <a:cs typeface="Montserrat"/>
              <a:sym typeface="Montserrat"/>
            </a:endParaRPr>
          </a:p>
        </p:txBody>
      </p:sp>
      <p:sp>
        <p:nvSpPr>
          <p:cNvPr id="439" name="Google Shape;439;p17"/>
          <p:cNvSpPr txBox="1"/>
          <p:nvPr/>
        </p:nvSpPr>
        <p:spPr>
          <a:xfrm>
            <a:off x="6708192" y="1239512"/>
            <a:ext cx="2057400" cy="2308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sng" cap="none" strike="noStrike">
                <a:solidFill>
                  <a:srgbClr val="000000"/>
                </a:solidFill>
                <a:latin typeface="Arial"/>
                <a:ea typeface="Arial"/>
                <a:cs typeface="Arial"/>
                <a:sym typeface="Arial"/>
                <a:hlinkClick r:id="rId3">
                  <a:extLst>
                    <a:ext uri="{A12FA001-AC4F-418D-AE19-62706E023703}">
                      <ahyp:hlinkClr val="tx"/>
                    </a:ext>
                  </a:extLst>
                </a:hlinkClick>
              </a:rPr>
              <a:t>All_In.pdf (usich.gov)</a:t>
            </a:r>
            <a:endParaRPr b="0" i="0" sz="1050" u="none" cap="none" strike="noStrike">
              <a:solidFill>
                <a:srgbClr val="000000"/>
              </a:solidFill>
              <a:latin typeface="Arial"/>
              <a:ea typeface="Arial"/>
              <a:cs typeface="Arial"/>
              <a:sym typeface="Arial"/>
            </a:endParaRPr>
          </a:p>
        </p:txBody>
      </p:sp>
      <p:pic>
        <p:nvPicPr>
          <p:cNvPr id="440" name="Google Shape;440;p17"/>
          <p:cNvPicPr preferRelativeResize="0"/>
          <p:nvPr/>
        </p:nvPicPr>
        <p:blipFill rotWithShape="1">
          <a:blip r:embed="rId4">
            <a:alphaModFix/>
          </a:blip>
          <a:srcRect b="0" l="0" r="0" t="0"/>
          <a:stretch/>
        </p:blipFill>
        <p:spPr>
          <a:xfrm>
            <a:off x="6425649" y="1573736"/>
            <a:ext cx="2212226" cy="2787057"/>
          </a:xfrm>
          <a:prstGeom prst="rect">
            <a:avLst/>
          </a:prstGeom>
          <a:noFill/>
          <a:ln>
            <a:noFill/>
          </a:ln>
        </p:spPr>
      </p:pic>
      <p:sp>
        <p:nvSpPr>
          <p:cNvPr id="441" name="Google Shape;441;p17"/>
          <p:cNvSpPr txBox="1"/>
          <p:nvPr/>
        </p:nvSpPr>
        <p:spPr>
          <a:xfrm>
            <a:off x="307824" y="3250280"/>
            <a:ext cx="5322300" cy="10620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F8971D"/>
                </a:solidFill>
                <a:latin typeface="Montserrat"/>
                <a:ea typeface="Montserrat"/>
                <a:cs typeface="Montserrat"/>
                <a:sym typeface="Montserrat"/>
              </a:rPr>
              <a:t>$486m in in new grant funding distributed for rural and unsheltered homeless in 2023</a:t>
            </a:r>
            <a:endParaRPr i="0" sz="1400" u="none" cap="none" strike="noStrike">
              <a:solidFill>
                <a:srgbClr val="000000"/>
              </a:solidFill>
              <a:latin typeface="Montserrat"/>
              <a:ea typeface="Montserrat"/>
              <a:cs typeface="Montserrat"/>
              <a:sym typeface="Montserrat"/>
            </a:endParaRPr>
          </a:p>
        </p:txBody>
      </p:sp>
      <p:sp>
        <p:nvSpPr>
          <p:cNvPr id="442" name="Google Shape;442;p17"/>
          <p:cNvSpPr txBox="1"/>
          <p:nvPr/>
        </p:nvSpPr>
        <p:spPr>
          <a:xfrm>
            <a:off x="394199" y="4555150"/>
            <a:ext cx="8355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Fact Sheet: HUD Announces $486 Million in Grants and $43 Million for Stability Vouchers to Address Unsheltered and Rural Homelessness  | HUD.gov / U.S. Department of Housing and Urban Development (HUD)</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2"/>
          <p:cNvSpPr txBox="1"/>
          <p:nvPr>
            <p:ph type="title"/>
          </p:nvPr>
        </p:nvSpPr>
        <p:spPr>
          <a:xfrm>
            <a:off x="263825" y="431950"/>
            <a:ext cx="86937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US" sz="3040">
                <a:latin typeface="Montserrat"/>
                <a:ea typeface="Montserrat"/>
                <a:cs typeface="Montserrat"/>
                <a:sym typeface="Montserrat"/>
              </a:rPr>
              <a:t>The Role of Community Health Workers (CHWs) in Addressing SDOH Needs</a:t>
            </a:r>
            <a:endParaRPr b="1" sz="3040">
              <a:latin typeface="Montserrat"/>
              <a:ea typeface="Montserrat"/>
              <a:cs typeface="Montserrat"/>
              <a:sym typeface="Montserrat"/>
            </a:endParaRPr>
          </a:p>
        </p:txBody>
      </p:sp>
      <p:pic>
        <p:nvPicPr>
          <p:cNvPr id="448" name="Google Shape;448;p52"/>
          <p:cNvPicPr preferRelativeResize="0"/>
          <p:nvPr/>
        </p:nvPicPr>
        <p:blipFill>
          <a:blip r:embed="rId3">
            <a:alphaModFix/>
          </a:blip>
          <a:stretch>
            <a:fillRect/>
          </a:stretch>
        </p:blipFill>
        <p:spPr>
          <a:xfrm>
            <a:off x="135225" y="4083575"/>
            <a:ext cx="2451551" cy="951200"/>
          </a:xfrm>
          <a:prstGeom prst="rect">
            <a:avLst/>
          </a:prstGeom>
          <a:noFill/>
          <a:ln>
            <a:noFill/>
          </a:ln>
        </p:spPr>
      </p:pic>
      <p:pic>
        <p:nvPicPr>
          <p:cNvPr id="449" name="Google Shape;449;p52"/>
          <p:cNvPicPr preferRelativeResize="0"/>
          <p:nvPr/>
        </p:nvPicPr>
        <p:blipFill>
          <a:blip r:embed="rId4">
            <a:alphaModFix/>
          </a:blip>
          <a:stretch>
            <a:fillRect/>
          </a:stretch>
        </p:blipFill>
        <p:spPr>
          <a:xfrm>
            <a:off x="2432250" y="1483350"/>
            <a:ext cx="4535373" cy="30294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g290771b6873_0_197"/>
          <p:cNvGrpSpPr/>
          <p:nvPr/>
        </p:nvGrpSpPr>
        <p:grpSpPr>
          <a:xfrm>
            <a:off x="7839625" y="94250"/>
            <a:ext cx="900750" cy="5049250"/>
            <a:chOff x="7839625" y="94250"/>
            <a:chExt cx="900750" cy="5049250"/>
          </a:xfrm>
        </p:grpSpPr>
        <p:sp>
          <p:nvSpPr>
            <p:cNvPr id="455" name="Google Shape;455;g290771b6873_0_197"/>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6" name="Google Shape;456;g290771b6873_0_197"/>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sp>
        <p:nvSpPr>
          <p:cNvPr id="457" name="Google Shape;457;g290771b6873_0_197"/>
          <p:cNvSpPr txBox="1"/>
          <p:nvPr/>
        </p:nvSpPr>
        <p:spPr>
          <a:xfrm>
            <a:off x="445225" y="273850"/>
            <a:ext cx="73944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lang="en-US" sz="2200">
                <a:solidFill>
                  <a:srgbClr val="22214F"/>
                </a:solidFill>
                <a:latin typeface="Montserrat"/>
                <a:ea typeface="Montserrat"/>
                <a:cs typeface="Montserrat"/>
                <a:sym typeface="Montserrat"/>
              </a:rPr>
              <a:t>Who Are Community Health Workers (CHW)?</a:t>
            </a:r>
            <a:endParaRPr b="1">
              <a:solidFill>
                <a:srgbClr val="22214F"/>
              </a:solidFill>
              <a:latin typeface="Montserrat"/>
              <a:ea typeface="Montserrat"/>
              <a:cs typeface="Montserrat"/>
              <a:sym typeface="Montserrat"/>
            </a:endParaRPr>
          </a:p>
        </p:txBody>
      </p:sp>
      <p:sp>
        <p:nvSpPr>
          <p:cNvPr id="458" name="Google Shape;458;g290771b6873_0_197"/>
          <p:cNvSpPr txBox="1"/>
          <p:nvPr/>
        </p:nvSpPr>
        <p:spPr>
          <a:xfrm>
            <a:off x="665575" y="1402850"/>
            <a:ext cx="69537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1" lang="en-US" sz="1800">
                <a:latin typeface="Montserrat"/>
                <a:ea typeface="Montserrat"/>
                <a:cs typeface="Montserrat"/>
                <a:sym typeface="Montserrat"/>
              </a:rPr>
              <a:t>A Community Health Worker (CHW) is a trusted member of the community who empowers their peers through education and connections to health and social resources.</a:t>
            </a:r>
            <a:endParaRPr i="1" sz="18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US" sz="1800">
                <a:solidFill>
                  <a:schemeClr val="dk1"/>
                </a:solidFill>
                <a:latin typeface="Montserrat"/>
                <a:ea typeface="Montserrat"/>
                <a:cs typeface="Montserrat"/>
                <a:sym typeface="Montserrat"/>
              </a:rPr>
              <a:t>To learn more, visit: </a:t>
            </a:r>
            <a:r>
              <a:rPr lang="en-US" sz="1800" u="sng">
                <a:solidFill>
                  <a:schemeClr val="hlink"/>
                </a:solidFill>
                <a:latin typeface="Montserrat"/>
                <a:ea typeface="Montserrat"/>
                <a:cs typeface="Montserrat"/>
                <a:sym typeface="Montserrat"/>
                <a:hlinkClick r:id="rId4"/>
              </a:rPr>
              <a:t>https://mhpsalud.org/our-programs/community-health-workers/</a:t>
            </a:r>
            <a:r>
              <a:rPr lang="en-US" sz="1800">
                <a:solidFill>
                  <a:schemeClr val="dk1"/>
                </a:solidFill>
                <a:latin typeface="Montserrat"/>
                <a:ea typeface="Montserrat"/>
                <a:cs typeface="Montserrat"/>
                <a:sym typeface="Montserrat"/>
              </a:rPr>
              <a:t> </a:t>
            </a:r>
            <a:endParaRPr sz="1800">
              <a:latin typeface="Montserrat"/>
              <a:ea typeface="Montserrat"/>
              <a:cs typeface="Montserrat"/>
              <a:sym typeface="Montserrat"/>
            </a:endParaRPr>
          </a:p>
        </p:txBody>
      </p:sp>
      <p:sp>
        <p:nvSpPr>
          <p:cNvPr id="459" name="Google Shape;459;g290771b6873_0_197"/>
          <p:cNvSpPr/>
          <p:nvPr/>
        </p:nvSpPr>
        <p:spPr>
          <a:xfrm>
            <a:off x="499775" y="11668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60" name="Google Shape;460;g290771b6873_0_197"/>
          <p:cNvPicPr preferRelativeResize="0"/>
          <p:nvPr/>
        </p:nvPicPr>
        <p:blipFill>
          <a:blip r:embed="rId5">
            <a:alphaModFix/>
          </a:blip>
          <a:stretch>
            <a:fillRect/>
          </a:stretch>
        </p:blipFill>
        <p:spPr>
          <a:xfrm>
            <a:off x="135225" y="4083575"/>
            <a:ext cx="2451551" cy="951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pSp>
        <p:nvGrpSpPr>
          <p:cNvPr id="465" name="Google Shape;465;g293c3b86a14_1_4"/>
          <p:cNvGrpSpPr/>
          <p:nvPr/>
        </p:nvGrpSpPr>
        <p:grpSpPr>
          <a:xfrm>
            <a:off x="7839625" y="94250"/>
            <a:ext cx="900750" cy="5049250"/>
            <a:chOff x="7839625" y="94250"/>
            <a:chExt cx="900750" cy="5049250"/>
          </a:xfrm>
        </p:grpSpPr>
        <p:sp>
          <p:nvSpPr>
            <p:cNvPr id="466" name="Google Shape;466;g293c3b86a14_1_4"/>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7" name="Google Shape;467;g293c3b86a14_1_4"/>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pic>
        <p:nvPicPr>
          <p:cNvPr id="468" name="Google Shape;468;g293c3b86a14_1_4"/>
          <p:cNvPicPr preferRelativeResize="0"/>
          <p:nvPr/>
        </p:nvPicPr>
        <p:blipFill>
          <a:blip r:embed="rId4">
            <a:alphaModFix/>
          </a:blip>
          <a:stretch>
            <a:fillRect/>
          </a:stretch>
        </p:blipFill>
        <p:spPr>
          <a:xfrm>
            <a:off x="135225" y="4083575"/>
            <a:ext cx="2451551" cy="951200"/>
          </a:xfrm>
          <a:prstGeom prst="rect">
            <a:avLst/>
          </a:prstGeom>
          <a:noFill/>
          <a:ln>
            <a:noFill/>
          </a:ln>
        </p:spPr>
      </p:pic>
      <p:grpSp>
        <p:nvGrpSpPr>
          <p:cNvPr id="469" name="Google Shape;469;g293c3b86a14_1_4"/>
          <p:cNvGrpSpPr/>
          <p:nvPr/>
        </p:nvGrpSpPr>
        <p:grpSpPr>
          <a:xfrm>
            <a:off x="7839625" y="94250"/>
            <a:ext cx="900750" cy="5049250"/>
            <a:chOff x="7839625" y="94250"/>
            <a:chExt cx="900750" cy="5049250"/>
          </a:xfrm>
        </p:grpSpPr>
        <p:sp>
          <p:nvSpPr>
            <p:cNvPr id="470" name="Google Shape;470;g293c3b86a14_1_4"/>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1" name="Google Shape;471;g293c3b86a14_1_4"/>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pic>
        <p:nvPicPr>
          <p:cNvPr id="472" name="Google Shape;472;g293c3b86a14_1_4"/>
          <p:cNvPicPr preferRelativeResize="0"/>
          <p:nvPr/>
        </p:nvPicPr>
        <p:blipFill rotWithShape="1">
          <a:blip r:embed="rId5">
            <a:alphaModFix/>
          </a:blip>
          <a:srcRect b="17793" l="0" r="0" t="4572"/>
          <a:stretch/>
        </p:blipFill>
        <p:spPr>
          <a:xfrm>
            <a:off x="0" y="0"/>
            <a:ext cx="6634054" cy="5143499"/>
          </a:xfrm>
          <a:prstGeom prst="rect">
            <a:avLst/>
          </a:prstGeom>
          <a:noFill/>
          <a:ln>
            <a:noFill/>
          </a:ln>
        </p:spPr>
      </p:pic>
      <p:sp>
        <p:nvSpPr>
          <p:cNvPr id="473" name="Google Shape;473;g293c3b86a14_1_4"/>
          <p:cNvSpPr txBox="1"/>
          <p:nvPr/>
        </p:nvSpPr>
        <p:spPr>
          <a:xfrm>
            <a:off x="6634050" y="4589400"/>
            <a:ext cx="1107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t>Source: </a:t>
            </a:r>
            <a:r>
              <a:rPr lang="en-US" sz="800" u="sng">
                <a:solidFill>
                  <a:schemeClr val="hlink"/>
                </a:solidFill>
                <a:hlinkClick r:id="rId6"/>
              </a:rPr>
              <a:t>CHW-ROLES.jpg (radx-up.org)</a:t>
            </a:r>
            <a:endParaRPr sz="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3"/>
          <p:cNvSpPr txBox="1"/>
          <p:nvPr>
            <p:ph idx="1" type="body"/>
          </p:nvPr>
        </p:nvSpPr>
        <p:spPr>
          <a:xfrm>
            <a:off x="106148" y="1449372"/>
            <a:ext cx="4786500" cy="2596800"/>
          </a:xfrm>
          <a:prstGeom prst="rect">
            <a:avLst/>
          </a:prstGeom>
          <a:noFill/>
          <a:ln>
            <a:noFill/>
          </a:ln>
        </p:spPr>
        <p:txBody>
          <a:bodyPr anchorCtr="0" anchor="t" bIns="34275" lIns="68550" spcFirstLastPara="1" rIns="68550" wrap="square" tIns="34275">
            <a:noAutofit/>
          </a:bodyPr>
          <a:lstStyle/>
          <a:p>
            <a:pPr indent="-330200" lvl="0" marL="457200" rtl="0" algn="l">
              <a:lnSpc>
                <a:spcPct val="90000"/>
              </a:lnSpc>
              <a:spcBef>
                <a:spcPts val="750"/>
              </a:spcBef>
              <a:spcAft>
                <a:spcPts val="0"/>
              </a:spcAft>
              <a:buClr>
                <a:schemeClr val="dk2"/>
              </a:buClr>
              <a:buSzPts val="1600"/>
              <a:buFont typeface="Montserrat"/>
              <a:buChar char="•"/>
            </a:pPr>
            <a:r>
              <a:rPr lang="en-US" sz="1600">
                <a:latin typeface="Montserrat"/>
                <a:ea typeface="Montserrat"/>
                <a:cs typeface="Montserrat"/>
                <a:sym typeface="Montserrat"/>
              </a:rPr>
              <a:t>Cost-effective for the community at large. Multiple ROI analyses have shown positive returns for every $1 spent.</a:t>
            </a:r>
            <a:endParaRPr sz="1600">
              <a:latin typeface="Montserrat"/>
              <a:ea typeface="Montserrat"/>
              <a:cs typeface="Montserrat"/>
              <a:sym typeface="Montserrat"/>
            </a:endParaRPr>
          </a:p>
          <a:p>
            <a:pPr indent="-330200" lvl="0" marL="457200" rtl="0" algn="l">
              <a:lnSpc>
                <a:spcPct val="90000"/>
              </a:lnSpc>
              <a:spcBef>
                <a:spcPts val="750"/>
              </a:spcBef>
              <a:spcAft>
                <a:spcPts val="0"/>
              </a:spcAft>
              <a:buClr>
                <a:schemeClr val="dk2"/>
              </a:buClr>
              <a:buSzPts val="1600"/>
              <a:buFont typeface="Montserrat"/>
              <a:buChar char="•"/>
            </a:pPr>
            <a:r>
              <a:rPr lang="en-US" sz="1600">
                <a:latin typeface="Montserrat"/>
                <a:ea typeface="Montserrat"/>
                <a:cs typeface="Montserrat"/>
                <a:sym typeface="Montserrat"/>
              </a:rPr>
              <a:t>CHWs are presently being leveraged for SDOH Screening and Referral efforts at health centers </a:t>
            </a:r>
            <a:endParaRPr sz="1600">
              <a:latin typeface="Montserrat"/>
              <a:ea typeface="Montserrat"/>
              <a:cs typeface="Montserrat"/>
              <a:sym typeface="Montserrat"/>
            </a:endParaRPr>
          </a:p>
          <a:p>
            <a:pPr indent="-330200" lvl="0" marL="457200" rtl="0" algn="l">
              <a:lnSpc>
                <a:spcPct val="90000"/>
              </a:lnSpc>
              <a:spcBef>
                <a:spcPts val="750"/>
              </a:spcBef>
              <a:spcAft>
                <a:spcPts val="0"/>
              </a:spcAft>
              <a:buClr>
                <a:schemeClr val="dk2"/>
              </a:buClr>
              <a:buSzPts val="1600"/>
              <a:buFont typeface="Montserrat"/>
              <a:buChar char="•"/>
            </a:pPr>
            <a:r>
              <a:rPr lang="en-US" sz="1600">
                <a:latin typeface="Montserrat"/>
                <a:ea typeface="Montserrat"/>
                <a:cs typeface="Montserrat"/>
                <a:sym typeface="Montserrat"/>
              </a:rPr>
              <a:t>This role can be expanded for the purpose of building and maintaining referral networks</a:t>
            </a:r>
            <a:r>
              <a:rPr lang="en-US" sz="1600">
                <a:latin typeface="Montserrat"/>
                <a:ea typeface="Montserrat"/>
                <a:cs typeface="Montserrat"/>
                <a:sym typeface="Montserrat"/>
              </a:rPr>
              <a:t> addressing SDOH Needs</a:t>
            </a:r>
            <a:r>
              <a:rPr lang="en-US" sz="1600">
                <a:latin typeface="Montserrat"/>
                <a:ea typeface="Montserrat"/>
                <a:cs typeface="Montserrat"/>
                <a:sym typeface="Montserrat"/>
              </a:rPr>
              <a:t>.</a:t>
            </a:r>
            <a:endParaRPr b="1" sz="1600">
              <a:latin typeface="Montserrat"/>
              <a:ea typeface="Montserrat"/>
              <a:cs typeface="Montserrat"/>
              <a:sym typeface="Montserrat"/>
            </a:endParaRPr>
          </a:p>
          <a:p>
            <a:pPr indent="-228600" lvl="0" marL="457200" rtl="0" algn="l">
              <a:lnSpc>
                <a:spcPct val="90000"/>
              </a:lnSpc>
              <a:spcBef>
                <a:spcPts val="750"/>
              </a:spcBef>
              <a:spcAft>
                <a:spcPts val="0"/>
              </a:spcAft>
              <a:buClr>
                <a:schemeClr val="dk2"/>
              </a:buClr>
              <a:buSzPts val="1800"/>
              <a:buNone/>
            </a:pPr>
            <a:r>
              <a:t/>
            </a:r>
            <a:endParaRPr b="1" sz="1400">
              <a:latin typeface="Montserrat"/>
              <a:ea typeface="Montserrat"/>
              <a:cs typeface="Montserrat"/>
              <a:sym typeface="Montserrat"/>
            </a:endParaRPr>
          </a:p>
          <a:p>
            <a:pPr indent="-228600" lvl="0" marL="457200" rtl="0" algn="l">
              <a:lnSpc>
                <a:spcPct val="90000"/>
              </a:lnSpc>
              <a:spcBef>
                <a:spcPts val="750"/>
              </a:spcBef>
              <a:spcAft>
                <a:spcPts val="0"/>
              </a:spcAft>
              <a:buClr>
                <a:schemeClr val="dk2"/>
              </a:buClr>
              <a:buSzPts val="1800"/>
              <a:buNone/>
            </a:pPr>
            <a:r>
              <a:t/>
            </a:r>
            <a:endParaRPr b="1" sz="1400">
              <a:latin typeface="Montserrat"/>
              <a:ea typeface="Montserrat"/>
              <a:cs typeface="Montserrat"/>
              <a:sym typeface="Montserrat"/>
            </a:endParaRPr>
          </a:p>
          <a:p>
            <a:pPr indent="-228600" lvl="0" marL="457200" rtl="0" algn="l">
              <a:lnSpc>
                <a:spcPct val="90000"/>
              </a:lnSpc>
              <a:spcBef>
                <a:spcPts val="750"/>
              </a:spcBef>
              <a:spcAft>
                <a:spcPts val="0"/>
              </a:spcAft>
              <a:buClr>
                <a:schemeClr val="dk2"/>
              </a:buClr>
              <a:buSzPts val="1800"/>
              <a:buNone/>
            </a:pPr>
            <a:r>
              <a:t/>
            </a:r>
            <a:endParaRPr b="1" sz="1400">
              <a:latin typeface="Montserrat"/>
              <a:ea typeface="Montserrat"/>
              <a:cs typeface="Montserrat"/>
              <a:sym typeface="Montserrat"/>
            </a:endParaRPr>
          </a:p>
        </p:txBody>
      </p:sp>
      <p:sp>
        <p:nvSpPr>
          <p:cNvPr id="480" name="Google Shape;480;p53"/>
          <p:cNvSpPr txBox="1"/>
          <p:nvPr>
            <p:ph type="title"/>
          </p:nvPr>
        </p:nvSpPr>
        <p:spPr>
          <a:xfrm>
            <a:off x="939974" y="363900"/>
            <a:ext cx="6847200" cy="572700"/>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Clr>
                <a:schemeClr val="dk1"/>
              </a:buClr>
              <a:buSzPts val="1800"/>
              <a:buNone/>
            </a:pPr>
            <a:r>
              <a:rPr b="1" lang="en-US">
                <a:latin typeface="Montserrat"/>
                <a:ea typeface="Montserrat"/>
                <a:cs typeface="Montserrat"/>
                <a:sym typeface="Montserrat"/>
              </a:rPr>
              <a:t>Health Center CHWs are Vital to Addressing SDOH Needs</a:t>
            </a:r>
            <a:endParaRPr>
              <a:latin typeface="Montserrat"/>
              <a:ea typeface="Montserrat"/>
              <a:cs typeface="Montserrat"/>
              <a:sym typeface="Montserrat"/>
            </a:endParaRPr>
          </a:p>
        </p:txBody>
      </p:sp>
      <p:pic>
        <p:nvPicPr>
          <p:cNvPr descr="A picture containing person, indoor&#10;&#10;Description automatically generated" id="481" name="Google Shape;481;p53"/>
          <p:cNvPicPr preferRelativeResize="0"/>
          <p:nvPr/>
        </p:nvPicPr>
        <p:blipFill rotWithShape="1">
          <a:blip r:embed="rId3">
            <a:alphaModFix/>
          </a:blip>
          <a:srcRect b="0" l="0" r="0" t="0"/>
          <a:stretch/>
        </p:blipFill>
        <p:spPr>
          <a:xfrm>
            <a:off x="4923527" y="1819799"/>
            <a:ext cx="3933645" cy="2226366"/>
          </a:xfrm>
          <a:prstGeom prst="rect">
            <a:avLst/>
          </a:prstGeom>
          <a:noFill/>
          <a:ln>
            <a:noFill/>
          </a:ln>
        </p:spPr>
      </p:pic>
      <p:pic>
        <p:nvPicPr>
          <p:cNvPr id="482" name="Google Shape;482;p53"/>
          <p:cNvPicPr preferRelativeResize="0"/>
          <p:nvPr/>
        </p:nvPicPr>
        <p:blipFill>
          <a:blip r:embed="rId4">
            <a:alphaModFix/>
          </a:blip>
          <a:stretch>
            <a:fillRect/>
          </a:stretch>
        </p:blipFill>
        <p:spPr>
          <a:xfrm>
            <a:off x="135225" y="4083575"/>
            <a:ext cx="2451551" cy="95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grpSp>
        <p:nvGrpSpPr>
          <p:cNvPr id="225" name="Google Shape;225;g29051905d68_0_18"/>
          <p:cNvGrpSpPr/>
          <p:nvPr/>
        </p:nvGrpSpPr>
        <p:grpSpPr>
          <a:xfrm>
            <a:off x="7839625" y="94250"/>
            <a:ext cx="900750" cy="5049250"/>
            <a:chOff x="7839625" y="94250"/>
            <a:chExt cx="900750" cy="5049250"/>
          </a:xfrm>
        </p:grpSpPr>
        <p:sp>
          <p:nvSpPr>
            <p:cNvPr id="226" name="Google Shape;226;g29051905d68_0_18"/>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 name="Google Shape;227;g29051905d68_0_18"/>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sp>
        <p:nvSpPr>
          <p:cNvPr id="228" name="Google Shape;228;g29051905d68_0_18"/>
          <p:cNvSpPr txBox="1"/>
          <p:nvPr/>
        </p:nvSpPr>
        <p:spPr>
          <a:xfrm>
            <a:off x="445225" y="273850"/>
            <a:ext cx="73944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lang="en-US" sz="2200">
                <a:solidFill>
                  <a:srgbClr val="22214F"/>
                </a:solidFill>
                <a:latin typeface="Montserrat"/>
                <a:ea typeface="Montserrat"/>
                <a:cs typeface="Montserrat"/>
                <a:sym typeface="Montserrat"/>
              </a:rPr>
              <a:t>The Social Determinants of Health (SDOH) Academy</a:t>
            </a:r>
            <a:endParaRPr b="1">
              <a:solidFill>
                <a:srgbClr val="22214F"/>
              </a:solidFill>
              <a:latin typeface="Montserrat"/>
              <a:ea typeface="Montserrat"/>
              <a:cs typeface="Montserrat"/>
              <a:sym typeface="Montserrat"/>
            </a:endParaRPr>
          </a:p>
        </p:txBody>
      </p:sp>
      <p:sp>
        <p:nvSpPr>
          <p:cNvPr id="229" name="Google Shape;229;g29051905d68_0_18"/>
          <p:cNvSpPr txBox="1"/>
          <p:nvPr/>
        </p:nvSpPr>
        <p:spPr>
          <a:xfrm>
            <a:off x="665575" y="1402850"/>
            <a:ext cx="6953700" cy="329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600">
                <a:latin typeface="Montserrat"/>
                <a:ea typeface="Montserrat"/>
                <a:cs typeface="Montserrat"/>
                <a:sym typeface="Montserrat"/>
              </a:rPr>
              <a:t>The SDOH Academy is a HRSA-funded virtual training series designed to help staff from health centers, health center controlled networks, and primary care associations develop, implement, and sustain SDOH interventions in their clinics and communities. </a:t>
            </a:r>
            <a:endParaRPr sz="16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latin typeface="Montserrat"/>
              <a:ea typeface="Montserrat"/>
              <a:cs typeface="Montserrat"/>
              <a:sym typeface="Montserrat"/>
            </a:endParaRPr>
          </a:p>
          <a:p>
            <a:pPr indent="0" lvl="0" marL="0" marR="0" rtl="0" algn="l">
              <a:lnSpc>
                <a:spcPct val="100000"/>
              </a:lnSpc>
              <a:spcBef>
                <a:spcPts val="0"/>
              </a:spcBef>
              <a:spcAft>
                <a:spcPts val="0"/>
              </a:spcAft>
              <a:buNone/>
            </a:pPr>
            <a:r>
              <a:rPr lang="en-US" sz="1600">
                <a:latin typeface="Montserrat"/>
                <a:ea typeface="Montserrat"/>
                <a:cs typeface="Montserrat"/>
                <a:sym typeface="Montserrat"/>
              </a:rPr>
              <a:t>The power of The SDOH Academy is that it does not focus on a single intervention. Instead, multiple HRSA-funded national training and technical assistance partners work together to offer a coordinated curriculum on multiple community-based SDOH interventions.</a:t>
            </a:r>
            <a:endParaRPr sz="16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US" sz="1600">
                <a:solidFill>
                  <a:schemeClr val="dk1"/>
                </a:solidFill>
                <a:latin typeface="Montserrat"/>
                <a:ea typeface="Montserrat"/>
                <a:cs typeface="Montserrat"/>
                <a:sym typeface="Montserrat"/>
              </a:rPr>
              <a:t>To learn more, visit: </a:t>
            </a:r>
            <a:r>
              <a:rPr lang="en-US" sz="1600" u="sng">
                <a:solidFill>
                  <a:schemeClr val="hlink"/>
                </a:solidFill>
                <a:latin typeface="Montserrat"/>
                <a:ea typeface="Montserrat"/>
                <a:cs typeface="Montserrat"/>
                <a:sym typeface="Montserrat"/>
                <a:hlinkClick r:id="rId4"/>
              </a:rPr>
              <a:t>https://sdohacademy.com/</a:t>
            </a:r>
            <a:r>
              <a:rPr lang="en-US" sz="1600">
                <a:solidFill>
                  <a:schemeClr val="dk1"/>
                </a:solidFill>
                <a:latin typeface="Montserrat"/>
                <a:ea typeface="Montserrat"/>
                <a:cs typeface="Montserrat"/>
                <a:sym typeface="Montserrat"/>
              </a:rPr>
              <a:t> </a:t>
            </a:r>
            <a:endParaRPr sz="1600">
              <a:latin typeface="Montserrat"/>
              <a:ea typeface="Montserrat"/>
              <a:cs typeface="Montserrat"/>
              <a:sym typeface="Montserrat"/>
            </a:endParaRPr>
          </a:p>
        </p:txBody>
      </p:sp>
      <p:sp>
        <p:nvSpPr>
          <p:cNvPr id="230" name="Google Shape;230;g29051905d68_0_18"/>
          <p:cNvSpPr/>
          <p:nvPr/>
        </p:nvSpPr>
        <p:spPr>
          <a:xfrm>
            <a:off x="499775" y="11668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5"/>
          <p:cNvSpPr txBox="1"/>
          <p:nvPr>
            <p:ph type="title"/>
          </p:nvPr>
        </p:nvSpPr>
        <p:spPr>
          <a:xfrm>
            <a:off x="168800" y="1544375"/>
            <a:ext cx="5148600" cy="177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US">
                <a:latin typeface="Montserrat"/>
                <a:ea typeface="Montserrat"/>
                <a:cs typeface="Montserrat"/>
                <a:sym typeface="Montserrat"/>
              </a:rPr>
              <a:t>Referral Networks and Partnerships to Address SDOH Needs</a:t>
            </a:r>
            <a:endParaRPr b="1">
              <a:latin typeface="Montserrat"/>
              <a:ea typeface="Montserrat"/>
              <a:cs typeface="Montserrat"/>
              <a:sym typeface="Montserrat"/>
            </a:endParaRPr>
          </a:p>
        </p:txBody>
      </p:sp>
      <p:pic>
        <p:nvPicPr>
          <p:cNvPr id="488" name="Google Shape;488;p55"/>
          <p:cNvPicPr preferRelativeResize="0"/>
          <p:nvPr/>
        </p:nvPicPr>
        <p:blipFill>
          <a:blip r:embed="rId4">
            <a:alphaModFix/>
          </a:blip>
          <a:stretch>
            <a:fillRect/>
          </a:stretch>
        </p:blipFill>
        <p:spPr>
          <a:xfrm>
            <a:off x="135225" y="4083575"/>
            <a:ext cx="2451551" cy="951200"/>
          </a:xfrm>
          <a:prstGeom prst="rect">
            <a:avLst/>
          </a:prstGeom>
          <a:noFill/>
          <a:ln>
            <a:noFill/>
          </a:ln>
        </p:spPr>
      </p:pic>
      <p:pic>
        <p:nvPicPr>
          <p:cNvPr id="489" name="Google Shape;489;p55"/>
          <p:cNvPicPr preferRelativeResize="0"/>
          <p:nvPr/>
        </p:nvPicPr>
        <p:blipFill>
          <a:blip r:embed="rId5">
            <a:alphaModFix/>
          </a:blip>
          <a:stretch>
            <a:fillRect/>
          </a:stretch>
        </p:blipFill>
        <p:spPr>
          <a:xfrm>
            <a:off x="5559299" y="1246900"/>
            <a:ext cx="2038425" cy="2268125"/>
          </a:xfrm>
          <a:prstGeom prst="rect">
            <a:avLst/>
          </a:prstGeom>
          <a:noFill/>
          <a:ln>
            <a:noFill/>
          </a:ln>
        </p:spPr>
      </p:pic>
      <p:grpSp>
        <p:nvGrpSpPr>
          <p:cNvPr id="490" name="Google Shape;490;p55"/>
          <p:cNvGrpSpPr/>
          <p:nvPr/>
        </p:nvGrpSpPr>
        <p:grpSpPr>
          <a:xfrm>
            <a:off x="7839625" y="94250"/>
            <a:ext cx="900750" cy="5049250"/>
            <a:chOff x="7839625" y="94250"/>
            <a:chExt cx="900750" cy="5049250"/>
          </a:xfrm>
        </p:grpSpPr>
        <p:sp>
          <p:nvSpPr>
            <p:cNvPr id="491" name="Google Shape;491;p55"/>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2" name="Google Shape;492;p55"/>
            <p:cNvPicPr preferRelativeResize="0"/>
            <p:nvPr/>
          </p:nvPicPr>
          <p:blipFill rotWithShape="1">
            <a:blip r:embed="rId6">
              <a:alphaModFix/>
            </a:blip>
            <a:srcRect b="0" l="0" r="0" t="0"/>
            <a:stretch/>
          </p:blipFill>
          <p:spPr>
            <a:xfrm>
              <a:off x="7839625" y="3977500"/>
              <a:ext cx="900750" cy="116600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6"/>
          <p:cNvSpPr txBox="1"/>
          <p:nvPr>
            <p:ph type="title"/>
          </p:nvPr>
        </p:nvSpPr>
        <p:spPr>
          <a:xfrm>
            <a:off x="456122" y="176798"/>
            <a:ext cx="7886700" cy="444239"/>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SzPct val="57971"/>
              <a:buNone/>
            </a:pPr>
            <a:r>
              <a:rPr b="1" lang="en-US" sz="3450">
                <a:latin typeface="Montserrat"/>
                <a:ea typeface="Montserrat"/>
                <a:cs typeface="Montserrat"/>
                <a:sym typeface="Montserrat"/>
              </a:rPr>
              <a:t>Individual vs. Community Impact</a:t>
            </a:r>
            <a:endParaRPr b="1">
              <a:latin typeface="Montserrat"/>
              <a:ea typeface="Montserrat"/>
              <a:cs typeface="Montserrat"/>
              <a:sym typeface="Montserrat"/>
            </a:endParaRPr>
          </a:p>
        </p:txBody>
      </p:sp>
      <p:pic>
        <p:nvPicPr>
          <p:cNvPr descr="Diagram&#10;&#10;Description automatically generated" id="498" name="Google Shape;498;p56"/>
          <p:cNvPicPr preferRelativeResize="0"/>
          <p:nvPr>
            <p:ph idx="1" type="body"/>
          </p:nvPr>
        </p:nvPicPr>
        <p:blipFill rotWithShape="1">
          <a:blip r:embed="rId3">
            <a:alphaModFix/>
          </a:blip>
          <a:srcRect b="0" l="0" r="0" t="0"/>
          <a:stretch/>
        </p:blipFill>
        <p:spPr>
          <a:xfrm>
            <a:off x="4938990" y="763137"/>
            <a:ext cx="3740775" cy="4203565"/>
          </a:xfrm>
          <a:prstGeom prst="rect">
            <a:avLst/>
          </a:prstGeom>
          <a:noFill/>
          <a:ln>
            <a:noFill/>
          </a:ln>
        </p:spPr>
      </p:pic>
      <p:sp>
        <p:nvSpPr>
          <p:cNvPr id="499" name="Google Shape;499;p56"/>
          <p:cNvSpPr txBox="1"/>
          <p:nvPr/>
        </p:nvSpPr>
        <p:spPr>
          <a:xfrm>
            <a:off x="182061" y="1564358"/>
            <a:ext cx="3905308" cy="2650121"/>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None/>
            </a:pPr>
            <a:r>
              <a:rPr i="0" lang="en-US" sz="2100" u="none" cap="none" strike="noStrike">
                <a:solidFill>
                  <a:srgbClr val="000000"/>
                </a:solidFill>
                <a:latin typeface="Montserrat"/>
                <a:ea typeface="Montserrat"/>
                <a:cs typeface="Montserrat"/>
                <a:sym typeface="Montserrat"/>
              </a:rPr>
              <a:t>Improvements to population health on a broad scale can only be achieved when we have the will to move even further upstream to change the root of community conditions. ​</a:t>
            </a:r>
            <a:endParaRPr i="0" sz="105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24"/>
          <p:cNvSpPr txBox="1"/>
          <p:nvPr>
            <p:ph idx="4294967295" type="title"/>
          </p:nvPr>
        </p:nvSpPr>
        <p:spPr>
          <a:xfrm>
            <a:off x="963931" y="756745"/>
            <a:ext cx="6923558" cy="2656534"/>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90177"/>
              <a:buNone/>
            </a:pPr>
            <a:r>
              <a:rPr b="1" lang="en-US" sz="3450">
                <a:solidFill>
                  <a:schemeClr val="dk1"/>
                </a:solidFill>
                <a:latin typeface="Montserrat"/>
                <a:ea typeface="Montserrat"/>
                <a:cs typeface="Montserrat"/>
                <a:sym typeface="Montserrat"/>
              </a:rPr>
              <a:t>Checking in… </a:t>
            </a:r>
            <a:br>
              <a:rPr b="1" lang="en-US" sz="3450">
                <a:solidFill>
                  <a:schemeClr val="dk1"/>
                </a:solidFill>
                <a:latin typeface="Montserrat"/>
                <a:ea typeface="Montserrat"/>
                <a:cs typeface="Montserrat"/>
                <a:sym typeface="Montserrat"/>
              </a:rPr>
            </a:br>
            <a:br>
              <a:rPr b="1" lang="en-US" sz="3450">
                <a:solidFill>
                  <a:schemeClr val="dk1"/>
                </a:solidFill>
                <a:latin typeface="Montserrat"/>
                <a:ea typeface="Montserrat"/>
                <a:cs typeface="Montserrat"/>
                <a:sym typeface="Montserrat"/>
              </a:rPr>
            </a:br>
            <a:r>
              <a:rPr b="1" lang="en-US" sz="3450">
                <a:solidFill>
                  <a:schemeClr val="dk1"/>
                </a:solidFill>
                <a:latin typeface="Montserrat"/>
                <a:ea typeface="Montserrat"/>
                <a:cs typeface="Montserrat"/>
                <a:sym typeface="Montserrat"/>
              </a:rPr>
              <a:t>Share your experience </a:t>
            </a:r>
            <a:r>
              <a:rPr b="1" lang="en-US" sz="3450">
                <a:latin typeface="Montserrat"/>
                <a:ea typeface="Montserrat"/>
                <a:cs typeface="Montserrat"/>
                <a:sym typeface="Montserrat"/>
              </a:rPr>
              <a:t>with cross-sector partnerships. What have you learned?</a:t>
            </a:r>
            <a:endParaRPr b="1">
              <a:latin typeface="Montserrat"/>
              <a:ea typeface="Montserrat"/>
              <a:cs typeface="Montserrat"/>
              <a:sym typeface="Montserrat"/>
            </a:endParaRPr>
          </a:p>
        </p:txBody>
      </p:sp>
      <p:pic>
        <p:nvPicPr>
          <p:cNvPr id="506" name="Google Shape;506;p24"/>
          <p:cNvPicPr preferRelativeResize="0"/>
          <p:nvPr/>
        </p:nvPicPr>
        <p:blipFill>
          <a:blip r:embed="rId4">
            <a:alphaModFix/>
          </a:blip>
          <a:stretch>
            <a:fillRect/>
          </a:stretch>
        </p:blipFill>
        <p:spPr>
          <a:xfrm>
            <a:off x="135225" y="4083575"/>
            <a:ext cx="2451551" cy="951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19"/>
          <p:cNvSpPr txBox="1"/>
          <p:nvPr>
            <p:ph type="title"/>
          </p:nvPr>
        </p:nvSpPr>
        <p:spPr>
          <a:xfrm>
            <a:off x="338103" y="346982"/>
            <a:ext cx="8573779" cy="572625"/>
          </a:xfrm>
          <a:prstGeom prst="rect">
            <a:avLst/>
          </a:prstGeom>
          <a:no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Clr>
                <a:schemeClr val="dk1"/>
              </a:buClr>
              <a:buSzPts val="1800"/>
              <a:buNone/>
            </a:pPr>
            <a:r>
              <a:rPr b="1" lang="en-US">
                <a:latin typeface="Montserrat"/>
                <a:ea typeface="Montserrat"/>
                <a:cs typeface="Montserrat"/>
                <a:sym typeface="Montserrat"/>
              </a:rPr>
              <a:t>Key Partnerships: The Homeless Response System in your Community</a:t>
            </a:r>
            <a:endParaRPr b="1">
              <a:latin typeface="Montserrat"/>
              <a:ea typeface="Montserrat"/>
              <a:cs typeface="Montserrat"/>
              <a:sym typeface="Montserrat"/>
            </a:endParaRPr>
          </a:p>
        </p:txBody>
      </p:sp>
      <p:pic>
        <p:nvPicPr>
          <p:cNvPr id="513" name="Google Shape;513;p19"/>
          <p:cNvPicPr preferRelativeResize="0"/>
          <p:nvPr/>
        </p:nvPicPr>
        <p:blipFill rotWithShape="1">
          <a:blip r:embed="rId3">
            <a:alphaModFix/>
          </a:blip>
          <a:srcRect b="0" l="0" r="0" t="0"/>
          <a:stretch/>
        </p:blipFill>
        <p:spPr>
          <a:xfrm>
            <a:off x="6534676" y="1576727"/>
            <a:ext cx="2057400" cy="757238"/>
          </a:xfrm>
          <a:prstGeom prst="rect">
            <a:avLst/>
          </a:prstGeom>
          <a:noFill/>
          <a:ln>
            <a:noFill/>
          </a:ln>
        </p:spPr>
      </p:pic>
      <p:pic>
        <p:nvPicPr>
          <p:cNvPr descr="A picture containing logo&#10;&#10;Description automatically generated" id="514" name="Google Shape;514;p19"/>
          <p:cNvPicPr preferRelativeResize="0"/>
          <p:nvPr/>
        </p:nvPicPr>
        <p:blipFill rotWithShape="1">
          <a:blip r:embed="rId4">
            <a:alphaModFix/>
          </a:blip>
          <a:srcRect b="0" l="0" r="0" t="0"/>
          <a:stretch/>
        </p:blipFill>
        <p:spPr>
          <a:xfrm>
            <a:off x="5224215" y="2730397"/>
            <a:ext cx="2771775" cy="642938"/>
          </a:xfrm>
          <a:prstGeom prst="rect">
            <a:avLst/>
          </a:prstGeom>
          <a:noFill/>
          <a:ln>
            <a:noFill/>
          </a:ln>
        </p:spPr>
      </p:pic>
      <p:pic>
        <p:nvPicPr>
          <p:cNvPr descr="A picture containing text, sign&#10;&#10;Description automatically generated" id="515" name="Google Shape;515;p19"/>
          <p:cNvPicPr preferRelativeResize="0"/>
          <p:nvPr/>
        </p:nvPicPr>
        <p:blipFill rotWithShape="1">
          <a:blip r:embed="rId5">
            <a:alphaModFix/>
          </a:blip>
          <a:srcRect b="0" l="0" r="0" t="0"/>
          <a:stretch/>
        </p:blipFill>
        <p:spPr>
          <a:xfrm>
            <a:off x="4552053" y="3735625"/>
            <a:ext cx="1728788" cy="1107281"/>
          </a:xfrm>
          <a:prstGeom prst="rect">
            <a:avLst/>
          </a:prstGeom>
          <a:noFill/>
          <a:ln>
            <a:noFill/>
          </a:ln>
        </p:spPr>
      </p:pic>
      <p:pic>
        <p:nvPicPr>
          <p:cNvPr descr="A picture containing text, clipart&#10;&#10;Description automatically generated" id="516" name="Google Shape;516;p19"/>
          <p:cNvPicPr preferRelativeResize="0"/>
          <p:nvPr/>
        </p:nvPicPr>
        <p:blipFill rotWithShape="1">
          <a:blip r:embed="rId6">
            <a:alphaModFix/>
          </a:blip>
          <a:srcRect b="0" l="0" r="0" t="0"/>
          <a:stretch/>
        </p:blipFill>
        <p:spPr>
          <a:xfrm>
            <a:off x="2321255" y="3367768"/>
            <a:ext cx="1493044" cy="1428750"/>
          </a:xfrm>
          <a:prstGeom prst="rect">
            <a:avLst/>
          </a:prstGeom>
          <a:noFill/>
          <a:ln>
            <a:noFill/>
          </a:ln>
        </p:spPr>
      </p:pic>
      <p:pic>
        <p:nvPicPr>
          <p:cNvPr descr="Logo, company name&#10;&#10;Description automatically generated" id="517" name="Google Shape;517;p19"/>
          <p:cNvPicPr preferRelativeResize="0"/>
          <p:nvPr/>
        </p:nvPicPr>
        <p:blipFill rotWithShape="1">
          <a:blip r:embed="rId7">
            <a:alphaModFix/>
          </a:blip>
          <a:srcRect b="0" l="0" r="0" t="0"/>
          <a:stretch/>
        </p:blipFill>
        <p:spPr>
          <a:xfrm>
            <a:off x="387340" y="1901443"/>
            <a:ext cx="1821656" cy="1414463"/>
          </a:xfrm>
          <a:prstGeom prst="rect">
            <a:avLst/>
          </a:prstGeom>
          <a:noFill/>
          <a:ln>
            <a:noFill/>
          </a:ln>
        </p:spPr>
      </p:pic>
      <p:pic>
        <p:nvPicPr>
          <p:cNvPr descr="Graphical user interface&#10;&#10;Description automatically generated" id="518" name="Google Shape;518;p19"/>
          <p:cNvPicPr preferRelativeResize="0"/>
          <p:nvPr/>
        </p:nvPicPr>
        <p:blipFill rotWithShape="1">
          <a:blip r:embed="rId8">
            <a:alphaModFix/>
          </a:blip>
          <a:srcRect b="0" l="0" r="0" t="0"/>
          <a:stretch/>
        </p:blipFill>
        <p:spPr>
          <a:xfrm>
            <a:off x="2948560" y="2043113"/>
            <a:ext cx="1435894" cy="10572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20"/>
          <p:cNvSpPr txBox="1"/>
          <p:nvPr>
            <p:ph type="title"/>
          </p:nvPr>
        </p:nvSpPr>
        <p:spPr>
          <a:xfrm>
            <a:off x="914400" y="252329"/>
            <a:ext cx="7277100" cy="528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2800"/>
              <a:buNone/>
            </a:pPr>
            <a:r>
              <a:rPr b="1" lang="en-US" sz="1800">
                <a:solidFill>
                  <a:schemeClr val="dk1"/>
                </a:solidFill>
                <a:latin typeface="Montserrat"/>
                <a:ea typeface="Montserrat"/>
                <a:cs typeface="Montserrat"/>
                <a:sym typeface="Montserrat"/>
              </a:rPr>
              <a:t>What is a Continuum of Care (CoC) in the Homeless and Housing Sector? </a:t>
            </a:r>
            <a:endParaRPr/>
          </a:p>
        </p:txBody>
      </p:sp>
      <p:sp>
        <p:nvSpPr>
          <p:cNvPr id="525" name="Google Shape;525;p20"/>
          <p:cNvSpPr txBox="1"/>
          <p:nvPr>
            <p:ph idx="1" type="body"/>
          </p:nvPr>
        </p:nvSpPr>
        <p:spPr>
          <a:xfrm>
            <a:off x="914400" y="926306"/>
            <a:ext cx="7277100" cy="3605100"/>
          </a:xfrm>
          <a:prstGeom prst="rect">
            <a:avLst/>
          </a:prstGeom>
          <a:solidFill>
            <a:schemeClr val="lt1"/>
          </a:solid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SzPts val="1800"/>
              <a:buNone/>
            </a:pPr>
            <a:r>
              <a:rPr lang="en-US" sz="1600">
                <a:latin typeface="Montserrat"/>
                <a:ea typeface="Montserrat"/>
                <a:cs typeface="Montserrat"/>
                <a:sym typeface="Montserrat"/>
              </a:rPr>
              <a:t>A regional or local planning body that coordinates federal housing and services funding for homeless families and individuals</a:t>
            </a:r>
            <a:endParaRPr sz="1600"/>
          </a:p>
        </p:txBody>
      </p:sp>
      <p:sp>
        <p:nvSpPr>
          <p:cNvPr id="526" name="Google Shape;526;p20"/>
          <p:cNvSpPr txBox="1"/>
          <p:nvPr/>
        </p:nvSpPr>
        <p:spPr>
          <a:xfrm>
            <a:off x="3676850" y="2026200"/>
            <a:ext cx="4474200" cy="2378100"/>
          </a:xfrm>
          <a:prstGeom prst="rect">
            <a:avLst/>
          </a:prstGeom>
          <a:noFill/>
          <a:ln>
            <a:noFill/>
          </a:ln>
        </p:spPr>
        <p:txBody>
          <a:bodyPr anchorCtr="0" anchor="t" bIns="34275" lIns="68575" spcFirstLastPara="1" rIns="68575" wrap="square" tIns="34275">
            <a:spAutoFit/>
          </a:bodyPr>
          <a:lstStyle/>
          <a:p>
            <a:pPr indent="-238125" lvl="0" marL="257175"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Montserrat"/>
                <a:ea typeface="Montserrat"/>
                <a:cs typeface="Montserrat"/>
                <a:sym typeface="Montserrat"/>
              </a:rPr>
              <a:t>Organize all homeless providers around a single table</a:t>
            </a:r>
            <a:endParaRPr b="0" i="0" sz="1100" u="none" cap="none" strike="noStrike">
              <a:solidFill>
                <a:srgbClr val="000000"/>
              </a:solidFill>
              <a:latin typeface="Arial"/>
              <a:ea typeface="Arial"/>
              <a:cs typeface="Arial"/>
              <a:sym typeface="Arial"/>
            </a:endParaRPr>
          </a:p>
          <a:p>
            <a:pPr indent="-238125" lvl="0" marL="257175"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Montserrat"/>
                <a:ea typeface="Montserrat"/>
                <a:cs typeface="Montserrat"/>
                <a:sym typeface="Montserrat"/>
              </a:rPr>
              <a:t>Outreach, assessment, prioritization and referral for resources (coordinated entry).</a:t>
            </a:r>
            <a:endParaRPr b="0" i="0" sz="1500" u="none" cap="none" strike="noStrike">
              <a:solidFill>
                <a:srgbClr val="000000"/>
              </a:solidFill>
              <a:latin typeface="Montserrat"/>
              <a:ea typeface="Montserrat"/>
              <a:cs typeface="Montserrat"/>
              <a:sym typeface="Montserrat"/>
            </a:endParaRPr>
          </a:p>
          <a:p>
            <a:pPr indent="-238125" lvl="0" marL="257175"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Montserrat"/>
                <a:ea typeface="Montserrat"/>
                <a:cs typeface="Montserrat"/>
                <a:sym typeface="Montserrat"/>
              </a:rPr>
              <a:t>Operates a database focused on homelessness (HMIS)</a:t>
            </a:r>
            <a:endParaRPr b="0" i="0" sz="1100" u="none" cap="none" strike="noStrike">
              <a:solidFill>
                <a:srgbClr val="000000"/>
              </a:solidFill>
              <a:latin typeface="Arial"/>
              <a:ea typeface="Arial"/>
              <a:cs typeface="Arial"/>
              <a:sym typeface="Arial"/>
            </a:endParaRPr>
          </a:p>
          <a:p>
            <a:pPr indent="-238125" lvl="0" marL="257175"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Montserrat"/>
                <a:ea typeface="Montserrat"/>
                <a:cs typeface="Montserrat"/>
                <a:sym typeface="Montserrat"/>
              </a:rPr>
              <a:t>Conducts the annual Point in Time (PIT) count and tracks  Housing Inventory (HIC)</a:t>
            </a:r>
            <a:endParaRPr b="0" i="0" sz="1100" u="none" cap="none" strike="noStrike">
              <a:solidFill>
                <a:srgbClr val="000000"/>
              </a:solidFill>
              <a:latin typeface="Arial"/>
              <a:ea typeface="Arial"/>
              <a:cs typeface="Arial"/>
              <a:sym typeface="Arial"/>
            </a:endParaRPr>
          </a:p>
          <a:p>
            <a:pPr indent="-238125" lvl="0" marL="257175"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Montserrat"/>
                <a:ea typeface="Montserrat"/>
                <a:cs typeface="Montserrat"/>
                <a:sym typeface="Montserrat"/>
              </a:rPr>
              <a:t>Coordinates funding opportunities</a:t>
            </a:r>
            <a:endParaRPr b="0" i="0" sz="1100" u="none" cap="none" strike="noStrike">
              <a:solidFill>
                <a:srgbClr val="000000"/>
              </a:solidFill>
              <a:latin typeface="Arial"/>
              <a:ea typeface="Arial"/>
              <a:cs typeface="Arial"/>
              <a:sym typeface="Arial"/>
            </a:endParaRPr>
          </a:p>
          <a:p>
            <a:pPr indent="-142875" lvl="0" marL="257175" marR="0" rtl="0" algn="l">
              <a:lnSpc>
                <a:spcPct val="100000"/>
              </a:lnSpc>
              <a:spcBef>
                <a:spcPts val="0"/>
              </a:spcBef>
              <a:spcAft>
                <a:spcPts val="0"/>
              </a:spcAft>
              <a:buClr>
                <a:srgbClr val="000000"/>
              </a:buClr>
              <a:buSzPts val="1800"/>
              <a:buFont typeface="Arial"/>
              <a:buNone/>
            </a:pPr>
            <a:r>
              <a:t/>
            </a:r>
            <a:endParaRPr b="0" i="0" sz="1500" u="none" cap="none" strike="noStrike">
              <a:solidFill>
                <a:srgbClr val="000000"/>
              </a:solidFill>
              <a:latin typeface="Montserrat"/>
              <a:ea typeface="Montserrat"/>
              <a:cs typeface="Montserrat"/>
              <a:sym typeface="Montserrat"/>
            </a:endParaRPr>
          </a:p>
        </p:txBody>
      </p:sp>
      <p:sp>
        <p:nvSpPr>
          <p:cNvPr id="527" name="Google Shape;527;p20"/>
          <p:cNvSpPr txBox="1"/>
          <p:nvPr/>
        </p:nvSpPr>
        <p:spPr>
          <a:xfrm>
            <a:off x="4790274" y="1707156"/>
            <a:ext cx="2703462" cy="34624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Functions of a CoC</a:t>
            </a:r>
            <a:endParaRPr b="0" i="0" sz="1400" u="none" cap="none" strike="noStrike">
              <a:solidFill>
                <a:srgbClr val="000000"/>
              </a:solidFill>
              <a:latin typeface="Arial"/>
              <a:ea typeface="Arial"/>
              <a:cs typeface="Arial"/>
              <a:sym typeface="Arial"/>
            </a:endParaRPr>
          </a:p>
        </p:txBody>
      </p:sp>
      <p:pic>
        <p:nvPicPr>
          <p:cNvPr id="528" name="Google Shape;528;p20"/>
          <p:cNvPicPr preferRelativeResize="0"/>
          <p:nvPr/>
        </p:nvPicPr>
        <p:blipFill rotWithShape="1">
          <a:blip r:embed="rId3">
            <a:alphaModFix/>
          </a:blip>
          <a:srcRect b="17899" l="0" r="9091" t="5490"/>
          <a:stretch/>
        </p:blipFill>
        <p:spPr>
          <a:xfrm>
            <a:off x="2044" y="1738134"/>
            <a:ext cx="3507989" cy="1974396"/>
          </a:xfrm>
          <a:prstGeom prst="rect">
            <a:avLst/>
          </a:prstGeom>
          <a:noFill/>
          <a:ln>
            <a:noFill/>
          </a:ln>
        </p:spPr>
      </p:pic>
      <p:sp>
        <p:nvSpPr>
          <p:cNvPr id="529" name="Google Shape;529;p20"/>
          <p:cNvSpPr txBox="1"/>
          <p:nvPr/>
        </p:nvSpPr>
        <p:spPr>
          <a:xfrm>
            <a:off x="38103" y="3732680"/>
            <a:ext cx="3480363" cy="4154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sng" cap="none" strike="noStrike">
                <a:solidFill>
                  <a:srgbClr val="23527C"/>
                </a:solidFill>
                <a:latin typeface="Arial Black"/>
                <a:ea typeface="Arial Black"/>
                <a:cs typeface="Arial Black"/>
                <a:sym typeface="Arial Black"/>
                <a:hlinkClick r:id="rId4">
                  <a:extLst>
                    <a:ext uri="{A12FA001-AC4F-418D-AE19-62706E023703}">
                      <ahyp:hlinkClr val="tx"/>
                    </a:ext>
                  </a:extLst>
                </a:hlinkClick>
              </a:rPr>
              <a:t>Find Your Local CoC</a:t>
            </a:r>
            <a:endParaRPr b="0" i="0" sz="2100" u="none" cap="none" strike="noStrike">
              <a:solidFill>
                <a:srgbClr val="000000"/>
              </a:solidFill>
              <a:latin typeface="Arial Black"/>
              <a:ea typeface="Arial Black"/>
              <a:cs typeface="Arial Black"/>
              <a:sym typeface="Arial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23"/>
          <p:cNvSpPr txBox="1"/>
          <p:nvPr>
            <p:ph idx="1" type="body"/>
          </p:nvPr>
        </p:nvSpPr>
        <p:spPr>
          <a:xfrm>
            <a:off x="431775" y="769200"/>
            <a:ext cx="8340600" cy="669300"/>
          </a:xfrm>
          <a:prstGeom prst="rect">
            <a:avLst/>
          </a:prstGeom>
          <a:noFill/>
          <a:ln>
            <a:noFill/>
          </a:ln>
        </p:spPr>
        <p:txBody>
          <a:bodyPr anchorCtr="0" anchor="t" bIns="34275" lIns="68575" spcFirstLastPara="1" rIns="68575" wrap="square" tIns="34275">
            <a:normAutofit fontScale="40000" lnSpcReduction="20000"/>
          </a:bodyPr>
          <a:lstStyle/>
          <a:p>
            <a:pPr indent="0" lvl="0" marL="0" rtl="0" algn="ctr">
              <a:lnSpc>
                <a:spcPct val="115000"/>
              </a:lnSpc>
              <a:spcBef>
                <a:spcPts val="0"/>
              </a:spcBef>
              <a:spcAft>
                <a:spcPts val="0"/>
              </a:spcAft>
              <a:buSzPct val="66975"/>
              <a:buNone/>
            </a:pPr>
            <a:r>
              <a:rPr lang="en-US" sz="2687">
                <a:solidFill>
                  <a:srgbClr val="000000"/>
                </a:solidFill>
                <a:latin typeface="Montserrat"/>
                <a:ea typeface="Montserrat"/>
                <a:cs typeface="Montserrat"/>
                <a:sym typeface="Montserrat"/>
              </a:rPr>
              <a:t>Coordinated Entry is a process where housing resources funded by The Department of Housing and Urban Development (HUD) and administered by the local Continuum of Care (CoC) are distributed based on a locally defined set of priorities and a common assessment tool.</a:t>
            </a:r>
            <a:endParaRPr sz="2687">
              <a:solidFill>
                <a:srgbClr val="000000"/>
              </a:solidFill>
              <a:latin typeface="Montserrat"/>
              <a:ea typeface="Montserrat"/>
              <a:cs typeface="Montserrat"/>
              <a:sym typeface="Montserrat"/>
            </a:endParaRPr>
          </a:p>
          <a:p>
            <a:pPr indent="-228600" lvl="0" marL="457200" rtl="0" algn="l">
              <a:lnSpc>
                <a:spcPct val="115000"/>
              </a:lnSpc>
              <a:spcBef>
                <a:spcPts val="0"/>
              </a:spcBef>
              <a:spcAft>
                <a:spcPts val="0"/>
              </a:spcAft>
              <a:buSzPct val="100000"/>
              <a:buFont typeface="Arial"/>
              <a:buNone/>
            </a:pPr>
            <a:r>
              <a:t/>
            </a:r>
            <a:endParaRPr>
              <a:latin typeface="Montserrat"/>
              <a:ea typeface="Montserrat"/>
              <a:cs typeface="Montserrat"/>
              <a:sym typeface="Montserrat"/>
            </a:endParaRPr>
          </a:p>
        </p:txBody>
      </p:sp>
      <p:pic>
        <p:nvPicPr>
          <p:cNvPr id="536" name="Google Shape;536;p23"/>
          <p:cNvPicPr preferRelativeResize="0"/>
          <p:nvPr/>
        </p:nvPicPr>
        <p:blipFill rotWithShape="1">
          <a:blip r:embed="rId3">
            <a:alphaModFix/>
          </a:blip>
          <a:srcRect b="0" l="0" r="0" t="0"/>
          <a:stretch/>
        </p:blipFill>
        <p:spPr>
          <a:xfrm>
            <a:off x="4356815" y="2217821"/>
            <a:ext cx="3064726" cy="2401640"/>
          </a:xfrm>
          <a:prstGeom prst="rect">
            <a:avLst/>
          </a:prstGeom>
          <a:noFill/>
          <a:ln>
            <a:noFill/>
          </a:ln>
        </p:spPr>
      </p:pic>
      <p:pic>
        <p:nvPicPr>
          <p:cNvPr id="537" name="Google Shape;537;p23"/>
          <p:cNvPicPr preferRelativeResize="0"/>
          <p:nvPr/>
        </p:nvPicPr>
        <p:blipFill rotWithShape="1">
          <a:blip r:embed="rId4">
            <a:alphaModFix/>
          </a:blip>
          <a:srcRect b="0" l="0" r="0" t="0"/>
          <a:stretch/>
        </p:blipFill>
        <p:spPr>
          <a:xfrm>
            <a:off x="1384414" y="2281007"/>
            <a:ext cx="2502386" cy="2294483"/>
          </a:xfrm>
          <a:prstGeom prst="rect">
            <a:avLst/>
          </a:prstGeom>
          <a:noFill/>
          <a:ln>
            <a:noFill/>
          </a:ln>
        </p:spPr>
      </p:pic>
      <p:sp>
        <p:nvSpPr>
          <p:cNvPr id="538" name="Google Shape;538;p23"/>
          <p:cNvSpPr txBox="1"/>
          <p:nvPr/>
        </p:nvSpPr>
        <p:spPr>
          <a:xfrm>
            <a:off x="1354579" y="1562658"/>
            <a:ext cx="6495000" cy="5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Montserrat ExtraBold"/>
                <a:ea typeface="Montserrat ExtraBold"/>
                <a:cs typeface="Montserrat ExtraBold"/>
                <a:sym typeface="Montserrat ExtraBold"/>
              </a:rPr>
              <a:t>Each CoC determines how and who to prioritize based on local needs and goals. </a:t>
            </a:r>
            <a:endParaRPr b="0" i="0" sz="1400" u="none" cap="none" strike="noStrike">
              <a:solidFill>
                <a:srgbClr val="000000"/>
              </a:solidFill>
              <a:latin typeface="Arial"/>
              <a:ea typeface="Arial"/>
              <a:cs typeface="Arial"/>
              <a:sym typeface="Arial"/>
            </a:endParaRPr>
          </a:p>
        </p:txBody>
      </p:sp>
      <p:sp>
        <p:nvSpPr>
          <p:cNvPr id="539" name="Google Shape;539;p23"/>
          <p:cNvSpPr txBox="1"/>
          <p:nvPr/>
        </p:nvSpPr>
        <p:spPr>
          <a:xfrm>
            <a:off x="2333625" y="4772025"/>
            <a:ext cx="5753100" cy="2308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sng" cap="none" strike="noStrike">
                <a:solidFill>
                  <a:srgbClr val="000000"/>
                </a:solidFill>
                <a:latin typeface="Arial"/>
                <a:ea typeface="Arial"/>
                <a:cs typeface="Arial"/>
                <a:sym typeface="Arial"/>
                <a:hlinkClick r:id="rId5">
                  <a:extLst>
                    <a:ext uri="{A12FA001-AC4F-418D-AE19-62706E023703}">
                      <ahyp:hlinkClr val="tx"/>
                    </a:ext>
                  </a:extLst>
                </a:hlinkClick>
              </a:rPr>
              <a:t>Coordinated Entry Core Elements (hudexchange.info)</a:t>
            </a:r>
            <a:endParaRPr b="0" i="0" sz="1050" u="none" cap="none" strike="noStrike">
              <a:solidFill>
                <a:srgbClr val="000000"/>
              </a:solidFill>
              <a:latin typeface="Arial"/>
              <a:ea typeface="Arial"/>
              <a:cs typeface="Arial"/>
              <a:sym typeface="Arial"/>
            </a:endParaRPr>
          </a:p>
        </p:txBody>
      </p:sp>
      <p:sp>
        <p:nvSpPr>
          <p:cNvPr id="540" name="Google Shape;540;p23"/>
          <p:cNvSpPr txBox="1"/>
          <p:nvPr/>
        </p:nvSpPr>
        <p:spPr>
          <a:xfrm>
            <a:off x="271050" y="170450"/>
            <a:ext cx="8772300" cy="47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82">
                <a:solidFill>
                  <a:schemeClr val="accent2"/>
                </a:solidFill>
                <a:latin typeface="Montserrat ExtraBold"/>
                <a:ea typeface="Montserrat ExtraBold"/>
                <a:cs typeface="Montserrat ExtraBold"/>
                <a:sym typeface="Montserrat ExtraBold"/>
              </a:rPr>
              <a:t>Accessing Housing Resources:  What is Coordinated Entry (CE)?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25"/>
          <p:cNvSpPr txBox="1"/>
          <p:nvPr>
            <p:ph idx="1" type="body"/>
          </p:nvPr>
        </p:nvSpPr>
        <p:spPr>
          <a:xfrm>
            <a:off x="281610" y="1687250"/>
            <a:ext cx="8214823" cy="1985380"/>
          </a:xfrm>
          <a:prstGeom prst="rect">
            <a:avLst/>
          </a:prstGeom>
          <a:noFill/>
          <a:ln>
            <a:noFill/>
          </a:ln>
        </p:spPr>
        <p:txBody>
          <a:bodyPr anchorCtr="0" anchor="t" bIns="34275" lIns="68550" spcFirstLastPara="1" rIns="68550" wrap="square" tIns="34275">
            <a:noAutofit/>
          </a:bodyPr>
          <a:lstStyle/>
          <a:p>
            <a:pPr indent="-257175" lvl="0" marL="342900" rtl="0" algn="l">
              <a:lnSpc>
                <a:spcPct val="90000"/>
              </a:lnSpc>
              <a:spcBef>
                <a:spcPts val="750"/>
              </a:spcBef>
              <a:spcAft>
                <a:spcPts val="0"/>
              </a:spcAft>
              <a:buSzPts val="1800"/>
              <a:buFont typeface="Montserrat"/>
              <a:buChar char="✔"/>
            </a:pPr>
            <a:r>
              <a:rPr lang="en-US" sz="1500">
                <a:latin typeface="Montserrat"/>
                <a:ea typeface="Montserrat"/>
                <a:cs typeface="Montserrat"/>
                <a:sym typeface="Montserrat"/>
              </a:rPr>
              <a:t>HUD maintains the most detailed, complex </a:t>
            </a:r>
            <a:r>
              <a:rPr lang="en-US" sz="1500" u="sng">
                <a:solidFill>
                  <a:schemeClr val="hlink"/>
                </a:solidFill>
                <a:latin typeface="Montserrat"/>
                <a:ea typeface="Montserrat"/>
                <a:cs typeface="Montserrat"/>
                <a:sym typeface="Montserrat"/>
                <a:hlinkClick r:id="rId3"/>
              </a:rPr>
              <a:t>definition of homelessness</a:t>
            </a:r>
            <a:r>
              <a:rPr lang="en-US" sz="1500">
                <a:latin typeface="Montserrat"/>
                <a:ea typeface="Montserrat"/>
                <a:cs typeface="Montserrat"/>
                <a:sym typeface="Montserrat"/>
              </a:rPr>
              <a:t> and is recognized as the leading authority.</a:t>
            </a:r>
            <a:endParaRPr>
              <a:latin typeface="Montserrat"/>
              <a:ea typeface="Montserrat"/>
              <a:cs typeface="Montserrat"/>
              <a:sym typeface="Montserrat"/>
            </a:endParaRPr>
          </a:p>
          <a:p>
            <a:pPr indent="-257175" lvl="0" marL="342900" rtl="0" algn="l">
              <a:lnSpc>
                <a:spcPct val="90000"/>
              </a:lnSpc>
              <a:spcBef>
                <a:spcPts val="750"/>
              </a:spcBef>
              <a:spcAft>
                <a:spcPts val="0"/>
              </a:spcAft>
              <a:buSzPts val="1800"/>
              <a:buFont typeface="Montserrat"/>
              <a:buChar char="✔"/>
            </a:pPr>
            <a:r>
              <a:rPr lang="en-US" sz="1500">
                <a:latin typeface="Montserrat"/>
                <a:ea typeface="Montserrat"/>
                <a:cs typeface="Montserrat"/>
                <a:sym typeface="Montserrat"/>
              </a:rPr>
              <a:t>HRSA-supported </a:t>
            </a:r>
            <a:r>
              <a:rPr lang="en-US" sz="1500" u="sng">
                <a:solidFill>
                  <a:schemeClr val="hlink"/>
                </a:solidFill>
                <a:latin typeface="Montserrat"/>
                <a:ea typeface="Montserrat"/>
                <a:cs typeface="Montserrat"/>
                <a:sym typeface="Montserrat"/>
                <a:hlinkClick r:id="rId4"/>
              </a:rPr>
              <a:t>Health Centers </a:t>
            </a:r>
            <a:r>
              <a:rPr lang="en-US" sz="1500">
                <a:latin typeface="Montserrat"/>
                <a:ea typeface="Montserrat"/>
                <a:cs typeface="Montserrat"/>
                <a:sym typeface="Montserrat"/>
              </a:rPr>
              <a:t>operate under the HHS definition, which can be summarized as a person “who lacks housing” according to section 330(h)(5)(A) of the Public Health Service Act.</a:t>
            </a:r>
            <a:endParaRPr>
              <a:latin typeface="Montserrat"/>
              <a:ea typeface="Montserrat"/>
              <a:cs typeface="Montserrat"/>
              <a:sym typeface="Montserrat"/>
            </a:endParaRPr>
          </a:p>
          <a:p>
            <a:pPr indent="-257175" lvl="0" marL="342900" rtl="0" algn="l">
              <a:lnSpc>
                <a:spcPct val="90000"/>
              </a:lnSpc>
              <a:spcBef>
                <a:spcPts val="750"/>
              </a:spcBef>
              <a:spcAft>
                <a:spcPts val="0"/>
              </a:spcAft>
              <a:buSzPts val="1800"/>
              <a:buFont typeface="Montserrat"/>
              <a:buChar char="✔"/>
            </a:pPr>
            <a:r>
              <a:rPr lang="en-US" sz="1500">
                <a:latin typeface="Montserrat"/>
                <a:ea typeface="Montserrat"/>
                <a:cs typeface="Montserrat"/>
                <a:sym typeface="Montserrat"/>
              </a:rPr>
              <a:t>More recent HRSA resources that define homelessness include page 89 of the HRSA Health Center Program </a:t>
            </a:r>
            <a:r>
              <a:rPr lang="en-US" sz="1500" u="sng">
                <a:solidFill>
                  <a:schemeClr val="hlink"/>
                </a:solidFill>
                <a:latin typeface="Montserrat"/>
                <a:ea typeface="Montserrat"/>
                <a:cs typeface="Montserrat"/>
                <a:sym typeface="Montserrat"/>
                <a:hlinkClick r:id="rId5"/>
              </a:rPr>
              <a:t>Compliance Manual</a:t>
            </a:r>
            <a:r>
              <a:rPr lang="en-US" sz="1500">
                <a:latin typeface="Montserrat"/>
                <a:ea typeface="Montserrat"/>
                <a:cs typeface="Montserrat"/>
                <a:sym typeface="Montserrat"/>
              </a:rPr>
              <a:t> and the reporting instructions for homeless patients starting on page 41 of the </a:t>
            </a:r>
            <a:r>
              <a:rPr lang="en-US" sz="1500" u="sng">
                <a:solidFill>
                  <a:schemeClr val="hlink"/>
                </a:solidFill>
                <a:latin typeface="Montserrat"/>
                <a:ea typeface="Montserrat"/>
                <a:cs typeface="Montserrat"/>
                <a:sym typeface="Montserrat"/>
                <a:hlinkClick r:id="rId6"/>
              </a:rPr>
              <a:t>UDS Manual</a:t>
            </a:r>
            <a:r>
              <a:rPr lang="en-US" sz="1500">
                <a:latin typeface="Montserrat"/>
                <a:ea typeface="Montserrat"/>
                <a:cs typeface="Montserrat"/>
                <a:sym typeface="Montserrat"/>
              </a:rPr>
              <a:t>.</a:t>
            </a:r>
            <a:endParaRPr>
              <a:latin typeface="Montserrat"/>
              <a:ea typeface="Montserrat"/>
              <a:cs typeface="Montserrat"/>
              <a:sym typeface="Montserrat"/>
            </a:endParaRPr>
          </a:p>
          <a:p>
            <a:pPr indent="-142875" lvl="0" marL="342900" rtl="0" algn="l">
              <a:lnSpc>
                <a:spcPct val="90000"/>
              </a:lnSpc>
              <a:spcBef>
                <a:spcPts val="750"/>
              </a:spcBef>
              <a:spcAft>
                <a:spcPts val="0"/>
              </a:spcAft>
              <a:buSzPts val="1800"/>
              <a:buFont typeface="Noto Sans Symbols"/>
              <a:buNone/>
            </a:pPr>
            <a:r>
              <a:t/>
            </a:r>
            <a:endParaRPr b="1" sz="1500">
              <a:latin typeface="Montserrat"/>
              <a:ea typeface="Montserrat"/>
              <a:cs typeface="Montserrat"/>
              <a:sym typeface="Montserrat"/>
            </a:endParaRPr>
          </a:p>
        </p:txBody>
      </p:sp>
      <p:sp>
        <p:nvSpPr>
          <p:cNvPr id="547" name="Google Shape;547;p25"/>
          <p:cNvSpPr txBox="1"/>
          <p:nvPr>
            <p:ph type="title"/>
          </p:nvPr>
        </p:nvSpPr>
        <p:spPr>
          <a:xfrm>
            <a:off x="926719" y="469706"/>
            <a:ext cx="7588575" cy="572625"/>
          </a:xfrm>
          <a:prstGeom prst="rect">
            <a:avLst/>
          </a:prstGeom>
          <a:no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Clr>
                <a:schemeClr val="dk1"/>
              </a:buClr>
              <a:buSzPts val="1800"/>
              <a:buNone/>
            </a:pPr>
            <a:r>
              <a:rPr b="1" lang="en-US">
                <a:latin typeface="Montserrat"/>
                <a:ea typeface="Montserrat"/>
                <a:cs typeface="Montserrat"/>
                <a:sym typeface="Montserrat"/>
              </a:rPr>
              <a:t>Reminder about Competing Definitions of Homelessness</a:t>
            </a:r>
            <a:endParaRPr b="1">
              <a:latin typeface="Montserrat"/>
              <a:ea typeface="Montserrat"/>
              <a:cs typeface="Montserrat"/>
              <a:sym typeface="Montserrat"/>
            </a:endParaRPr>
          </a:p>
        </p:txBody>
      </p:sp>
      <p:pic>
        <p:nvPicPr>
          <p:cNvPr id="548" name="Google Shape;548;p25"/>
          <p:cNvPicPr preferRelativeResize="0"/>
          <p:nvPr/>
        </p:nvPicPr>
        <p:blipFill>
          <a:blip r:embed="rId7">
            <a:alphaModFix/>
          </a:blip>
          <a:stretch>
            <a:fillRect/>
          </a:stretch>
        </p:blipFill>
        <p:spPr>
          <a:xfrm>
            <a:off x="135225" y="4083575"/>
            <a:ext cx="2451551" cy="951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8"/>
          <p:cNvSpPr txBox="1"/>
          <p:nvPr>
            <p:ph type="title"/>
          </p:nvPr>
        </p:nvSpPr>
        <p:spPr>
          <a:xfrm>
            <a:off x="914400" y="252329"/>
            <a:ext cx="7277100" cy="5286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2800"/>
              <a:buNone/>
            </a:pPr>
            <a:r>
              <a:rPr b="1" lang="en-US" sz="2400">
                <a:latin typeface="Montserrat"/>
                <a:ea typeface="Montserrat"/>
                <a:cs typeface="Montserrat"/>
                <a:sym typeface="Montserrat"/>
              </a:rPr>
              <a:t>Accessing CoC Housing Resources via Coordinated Entry</a:t>
            </a:r>
            <a:endParaRPr b="1" sz="2400">
              <a:latin typeface="Montserrat"/>
              <a:ea typeface="Montserrat"/>
              <a:cs typeface="Montserrat"/>
              <a:sym typeface="Montserrat"/>
            </a:endParaRPr>
          </a:p>
        </p:txBody>
      </p:sp>
      <p:sp>
        <p:nvSpPr>
          <p:cNvPr id="555" name="Google Shape;555;p28"/>
          <p:cNvSpPr txBox="1"/>
          <p:nvPr>
            <p:ph idx="1" type="body"/>
          </p:nvPr>
        </p:nvSpPr>
        <p:spPr>
          <a:xfrm>
            <a:off x="296800" y="1316350"/>
            <a:ext cx="8164800" cy="2793300"/>
          </a:xfrm>
          <a:prstGeom prst="rect">
            <a:avLst/>
          </a:prstGeom>
          <a:noFill/>
          <a:ln>
            <a:noFill/>
          </a:ln>
        </p:spPr>
        <p:txBody>
          <a:bodyPr anchorCtr="0" anchor="t" bIns="34275" lIns="68575" spcFirstLastPara="1" rIns="68575" wrap="square" tIns="34275">
            <a:noAutofit/>
          </a:bodyPr>
          <a:lstStyle/>
          <a:p>
            <a:pPr indent="-129064" lvl="0" marL="129064" rtl="0" algn="l">
              <a:lnSpc>
                <a:spcPct val="115000"/>
              </a:lnSpc>
              <a:spcBef>
                <a:spcPts val="320"/>
              </a:spcBef>
              <a:spcAft>
                <a:spcPts val="0"/>
              </a:spcAft>
              <a:buSzPts val="1200"/>
              <a:buFont typeface="Montserrat"/>
              <a:buChar char="●"/>
            </a:pPr>
            <a:r>
              <a:rPr lang="en-US" sz="1600">
                <a:solidFill>
                  <a:srgbClr val="000000"/>
                </a:solidFill>
                <a:latin typeface="Montserrat"/>
                <a:ea typeface="Montserrat"/>
                <a:cs typeface="Montserrat"/>
                <a:sym typeface="Montserrat"/>
              </a:rPr>
              <a:t>To be placed on the CoC wait list for housing a patient must be screened and complete an intake.</a:t>
            </a:r>
            <a:endParaRPr>
              <a:latin typeface="Montserrat"/>
              <a:ea typeface="Montserrat"/>
              <a:cs typeface="Montserrat"/>
              <a:sym typeface="Montserrat"/>
            </a:endParaRPr>
          </a:p>
          <a:p>
            <a:pPr indent="-52862" lvl="0" marL="129064" rtl="0" algn="l">
              <a:lnSpc>
                <a:spcPct val="115000"/>
              </a:lnSpc>
              <a:spcBef>
                <a:spcPts val="320"/>
              </a:spcBef>
              <a:spcAft>
                <a:spcPts val="0"/>
              </a:spcAft>
              <a:buSzPts val="1200"/>
              <a:buNone/>
            </a:pPr>
            <a:r>
              <a:t/>
            </a:r>
            <a:endParaRPr sz="1300">
              <a:solidFill>
                <a:srgbClr val="000000"/>
              </a:solidFill>
              <a:latin typeface="Montserrat"/>
              <a:ea typeface="Montserrat"/>
              <a:cs typeface="Montserrat"/>
              <a:sym typeface="Montserrat"/>
            </a:endParaRPr>
          </a:p>
          <a:p>
            <a:pPr indent="-129064" lvl="0" marL="129064" rtl="0" algn="l">
              <a:lnSpc>
                <a:spcPct val="115000"/>
              </a:lnSpc>
              <a:spcBef>
                <a:spcPts val="320"/>
              </a:spcBef>
              <a:spcAft>
                <a:spcPts val="0"/>
              </a:spcAft>
              <a:buSzPts val="1200"/>
              <a:buFont typeface="Montserrat"/>
              <a:buChar char="●"/>
            </a:pPr>
            <a:r>
              <a:rPr lang="en-US" sz="1600">
                <a:solidFill>
                  <a:srgbClr val="000000"/>
                </a:solidFill>
                <a:latin typeface="Montserrat"/>
                <a:ea typeface="Montserrat"/>
                <a:cs typeface="Montserrat"/>
                <a:sym typeface="Montserrat"/>
              </a:rPr>
              <a:t>In some localities there is a "No Wrong Door" approach where all agencies can receive referrals and conduct the assessment/intake </a:t>
            </a:r>
            <a:r>
              <a:rPr i="1" lang="en-US" sz="1600">
                <a:solidFill>
                  <a:srgbClr val="000000"/>
                </a:solidFill>
                <a:latin typeface="Montserrat"/>
                <a:ea typeface="Montserrat"/>
                <a:cs typeface="Montserrat"/>
                <a:sym typeface="Montserrat"/>
              </a:rPr>
              <a:t>(Example: Wisconsin Balance of State CoC)</a:t>
            </a:r>
            <a:endParaRPr>
              <a:latin typeface="Montserrat"/>
              <a:ea typeface="Montserrat"/>
              <a:cs typeface="Montserrat"/>
              <a:sym typeface="Montserrat"/>
            </a:endParaRPr>
          </a:p>
          <a:p>
            <a:pPr indent="-52862" lvl="0" marL="129064" rtl="0" algn="l">
              <a:lnSpc>
                <a:spcPct val="115000"/>
              </a:lnSpc>
              <a:spcBef>
                <a:spcPts val="320"/>
              </a:spcBef>
              <a:spcAft>
                <a:spcPts val="0"/>
              </a:spcAft>
              <a:buSzPts val="1200"/>
              <a:buNone/>
            </a:pPr>
            <a:r>
              <a:t/>
            </a:r>
            <a:endParaRPr sz="1300">
              <a:solidFill>
                <a:srgbClr val="000000"/>
              </a:solidFill>
              <a:latin typeface="Montserrat"/>
              <a:ea typeface="Montserrat"/>
              <a:cs typeface="Montserrat"/>
              <a:sym typeface="Montserrat"/>
            </a:endParaRPr>
          </a:p>
          <a:p>
            <a:pPr indent="-129064" lvl="0" marL="129064" rtl="0" algn="l">
              <a:lnSpc>
                <a:spcPct val="115000"/>
              </a:lnSpc>
              <a:spcBef>
                <a:spcPts val="320"/>
              </a:spcBef>
              <a:spcAft>
                <a:spcPts val="0"/>
              </a:spcAft>
              <a:buSzPts val="1200"/>
              <a:buFont typeface="Montserrat"/>
              <a:buChar char="●"/>
            </a:pPr>
            <a:r>
              <a:rPr lang="en-US" sz="1600">
                <a:solidFill>
                  <a:srgbClr val="000000"/>
                </a:solidFill>
                <a:latin typeface="Montserrat"/>
                <a:ea typeface="Montserrat"/>
                <a:cs typeface="Montserrat"/>
                <a:sym typeface="Montserrat"/>
              </a:rPr>
              <a:t>For others, there is a centralized process via 211 hotline or centralized organization. </a:t>
            </a:r>
            <a:r>
              <a:rPr i="1" lang="en-US" sz="1600">
                <a:solidFill>
                  <a:srgbClr val="000000"/>
                </a:solidFill>
                <a:latin typeface="Montserrat"/>
                <a:ea typeface="Montserrat"/>
                <a:cs typeface="Montserrat"/>
                <a:sym typeface="Montserrat"/>
              </a:rPr>
              <a:t>(Example: CT CAN 211 system)</a:t>
            </a:r>
            <a:endParaRPr>
              <a:latin typeface="Montserrat"/>
              <a:ea typeface="Montserrat"/>
              <a:cs typeface="Montserrat"/>
              <a:sym typeface="Montserrat"/>
            </a:endParaRPr>
          </a:p>
        </p:txBody>
      </p:sp>
      <p:pic>
        <p:nvPicPr>
          <p:cNvPr id="556" name="Google Shape;556;p28"/>
          <p:cNvPicPr preferRelativeResize="0"/>
          <p:nvPr/>
        </p:nvPicPr>
        <p:blipFill>
          <a:blip r:embed="rId3">
            <a:alphaModFix/>
          </a:blip>
          <a:stretch>
            <a:fillRect/>
          </a:stretch>
        </p:blipFill>
        <p:spPr>
          <a:xfrm>
            <a:off x="135225" y="4083575"/>
            <a:ext cx="2451551" cy="951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29"/>
          <p:cNvSpPr txBox="1"/>
          <p:nvPr/>
        </p:nvSpPr>
        <p:spPr>
          <a:xfrm>
            <a:off x="5473148" y="4247323"/>
            <a:ext cx="3274944" cy="39241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50"/>
              <a:buFont typeface="Arial"/>
              <a:buNone/>
            </a:pPr>
            <a:r>
              <a:rPr b="1" i="1" lang="en-US" sz="1050" u="none" cap="none" strike="noStrike">
                <a:solidFill>
                  <a:srgbClr val="000000"/>
                </a:solidFill>
                <a:latin typeface="Trebuchet MS"/>
                <a:ea typeface="Trebuchet MS"/>
                <a:cs typeface="Trebuchet MS"/>
                <a:sym typeface="Trebuchet MS"/>
              </a:rPr>
              <a:t>Cape Fear, Delaware -  Homeless Continuum of Care Outreach flyer</a:t>
            </a:r>
            <a:endParaRPr b="0" i="0" sz="1050" u="none" cap="none" strike="noStrike">
              <a:solidFill>
                <a:srgbClr val="000000"/>
              </a:solidFill>
              <a:latin typeface="Arial"/>
              <a:ea typeface="Arial"/>
              <a:cs typeface="Arial"/>
              <a:sym typeface="Arial"/>
            </a:endParaRPr>
          </a:p>
        </p:txBody>
      </p:sp>
      <p:pic>
        <p:nvPicPr>
          <p:cNvPr descr="A picture containing shape&#10;&#10;Description automatically generated" id="563" name="Google Shape;563;p29"/>
          <p:cNvPicPr preferRelativeResize="0"/>
          <p:nvPr/>
        </p:nvPicPr>
        <p:blipFill rotWithShape="1">
          <a:blip r:embed="rId3">
            <a:alphaModFix/>
          </a:blip>
          <a:srcRect b="0" l="0" r="0" t="0"/>
          <a:stretch/>
        </p:blipFill>
        <p:spPr>
          <a:xfrm>
            <a:off x="5471826" y="354857"/>
            <a:ext cx="2985052" cy="3855528"/>
          </a:xfrm>
          <a:prstGeom prst="rect">
            <a:avLst/>
          </a:prstGeom>
          <a:noFill/>
          <a:ln>
            <a:noFill/>
          </a:ln>
        </p:spPr>
      </p:pic>
      <p:sp>
        <p:nvSpPr>
          <p:cNvPr id="564" name="Google Shape;564;p29"/>
          <p:cNvSpPr txBox="1"/>
          <p:nvPr/>
        </p:nvSpPr>
        <p:spPr>
          <a:xfrm>
            <a:off x="188844" y="1754257"/>
            <a:ext cx="5030857" cy="34624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ED7D31"/>
              </a:solidFill>
              <a:latin typeface="Montserrat"/>
              <a:ea typeface="Montserrat"/>
              <a:cs typeface="Montserrat"/>
              <a:sym typeface="Montserrat"/>
            </a:endParaRPr>
          </a:p>
        </p:txBody>
      </p:sp>
      <p:sp>
        <p:nvSpPr>
          <p:cNvPr id="565" name="Google Shape;565;p29"/>
          <p:cNvSpPr txBox="1"/>
          <p:nvPr/>
        </p:nvSpPr>
        <p:spPr>
          <a:xfrm>
            <a:off x="281634" y="1207540"/>
            <a:ext cx="5064300" cy="2839800"/>
          </a:xfrm>
          <a:prstGeom prst="rect">
            <a:avLst/>
          </a:prstGeom>
          <a:noFill/>
          <a:ln>
            <a:noFill/>
          </a:ln>
        </p:spPr>
        <p:txBody>
          <a:bodyPr anchorCtr="0" anchor="t" bIns="34275" lIns="68575" spcFirstLastPara="1" rIns="68575" wrap="square" tIns="34275">
            <a:spAutoFit/>
          </a:bodyPr>
          <a:lstStyle/>
          <a:p>
            <a:pPr indent="-257175" lvl="0" marL="257175" marR="0" rtl="0" algn="l">
              <a:lnSpc>
                <a:spcPct val="100000"/>
              </a:lnSpc>
              <a:spcBef>
                <a:spcPts val="0"/>
              </a:spcBef>
              <a:spcAft>
                <a:spcPts val="0"/>
              </a:spcAft>
              <a:buClr>
                <a:srgbClr val="000000"/>
              </a:buClr>
              <a:buSzPts val="1800"/>
              <a:buFont typeface="Montserrat"/>
              <a:buAutoNum type="arabicPeriod"/>
            </a:pPr>
            <a:r>
              <a:rPr b="1" i="0" lang="en-US" sz="1800" u="none" cap="none" strike="noStrike">
                <a:solidFill>
                  <a:srgbClr val="000000"/>
                </a:solidFill>
                <a:latin typeface="Montserrat"/>
                <a:ea typeface="Montserrat"/>
                <a:cs typeface="Montserrat"/>
                <a:sym typeface="Montserrat"/>
              </a:rPr>
              <a:t>What is a health center's role in a continuum of care? ​</a:t>
            </a:r>
            <a:endParaRPr i="0" sz="1800" u="none" cap="none" strike="noStrike">
              <a:solidFill>
                <a:srgbClr val="000000"/>
              </a:solidFill>
              <a:latin typeface="Montserrat"/>
              <a:ea typeface="Montserrat"/>
              <a:cs typeface="Montserrat"/>
              <a:sym typeface="Montserrat"/>
            </a:endParaRPr>
          </a:p>
          <a:p>
            <a:pPr indent="-142875" lvl="0" marL="257175"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Montserrat"/>
              <a:ea typeface="Montserrat"/>
              <a:cs typeface="Montserrat"/>
              <a:sym typeface="Montserrat"/>
            </a:endParaRPr>
          </a:p>
          <a:p>
            <a:pPr indent="-257175" lvl="0" marL="257175" marR="0" rtl="0" algn="l">
              <a:lnSpc>
                <a:spcPct val="100000"/>
              </a:lnSpc>
              <a:spcBef>
                <a:spcPts val="0"/>
              </a:spcBef>
              <a:spcAft>
                <a:spcPts val="0"/>
              </a:spcAft>
              <a:buClr>
                <a:srgbClr val="000000"/>
              </a:buClr>
              <a:buSzPts val="1800"/>
              <a:buFont typeface="Montserrat"/>
              <a:buAutoNum type="arabicPeriod"/>
            </a:pPr>
            <a:r>
              <a:rPr b="1" i="0" lang="en-US" sz="1800" u="none" cap="none" strike="noStrike">
                <a:solidFill>
                  <a:srgbClr val="000000"/>
                </a:solidFill>
                <a:latin typeface="Montserrat"/>
                <a:ea typeface="Montserrat"/>
                <a:cs typeface="Montserrat"/>
                <a:sym typeface="Montserrat"/>
              </a:rPr>
              <a:t>What roles and responsibilities could a health center have? ​</a:t>
            </a:r>
            <a:endParaRPr i="0" sz="1400" u="none" cap="none" strike="noStrike">
              <a:solidFill>
                <a:srgbClr val="000000"/>
              </a:solidFill>
              <a:latin typeface="Montserrat"/>
              <a:ea typeface="Montserrat"/>
              <a:cs typeface="Montserrat"/>
              <a:sym typeface="Montserrat"/>
            </a:endParaRPr>
          </a:p>
          <a:p>
            <a:pPr indent="-142875" lvl="0" marL="257175"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Montserrat"/>
              <a:ea typeface="Montserrat"/>
              <a:cs typeface="Montserrat"/>
              <a:sym typeface="Montserrat"/>
            </a:endParaRPr>
          </a:p>
          <a:p>
            <a:pPr indent="-257175" lvl="0" marL="257175" marR="0" rtl="0" algn="l">
              <a:lnSpc>
                <a:spcPct val="100000"/>
              </a:lnSpc>
              <a:spcBef>
                <a:spcPts val="0"/>
              </a:spcBef>
              <a:spcAft>
                <a:spcPts val="0"/>
              </a:spcAft>
              <a:buClr>
                <a:srgbClr val="000000"/>
              </a:buClr>
              <a:buSzPts val="1800"/>
              <a:buFont typeface="Montserrat"/>
              <a:buAutoNum type="arabicPeriod"/>
            </a:pPr>
            <a:r>
              <a:rPr b="1" i="0" lang="en-US" sz="1800" u="none" cap="none" strike="noStrike">
                <a:solidFill>
                  <a:srgbClr val="000000"/>
                </a:solidFill>
                <a:latin typeface="Montserrat"/>
                <a:ea typeface="Montserrat"/>
                <a:cs typeface="Montserrat"/>
                <a:sym typeface="Montserrat"/>
              </a:rPr>
              <a:t>How do we make this more formalized than giving a phone number to call the CoC for housing screening?</a:t>
            </a:r>
            <a:endParaRPr b="1" i="0" sz="1800" u="none" cap="none" strike="noStrike">
              <a:solidFill>
                <a:srgbClr val="000000"/>
              </a:solidFill>
              <a:latin typeface="Montserrat"/>
              <a:ea typeface="Montserrat"/>
              <a:cs typeface="Montserrat"/>
              <a:sym typeface="Montserrat"/>
            </a:endParaRPr>
          </a:p>
        </p:txBody>
      </p:sp>
      <p:sp>
        <p:nvSpPr>
          <p:cNvPr id="566" name="Google Shape;566;p29"/>
          <p:cNvSpPr txBox="1"/>
          <p:nvPr>
            <p:ph type="title"/>
          </p:nvPr>
        </p:nvSpPr>
        <p:spPr>
          <a:xfrm>
            <a:off x="914400" y="252329"/>
            <a:ext cx="7277100" cy="5286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480"/>
              </a:spcBef>
              <a:spcAft>
                <a:spcPts val="0"/>
              </a:spcAft>
              <a:buClr>
                <a:schemeClr val="dk1"/>
              </a:buClr>
              <a:buSzPct val="75000"/>
              <a:buFont typeface="Arial"/>
              <a:buNone/>
            </a:pPr>
            <a:r>
              <a:rPr b="1" lang="en-US" sz="2400">
                <a:solidFill>
                  <a:srgbClr val="F8971D"/>
                </a:solidFill>
                <a:latin typeface="Montserrat"/>
                <a:ea typeface="Montserrat"/>
                <a:cs typeface="Montserrat"/>
                <a:sym typeface="Montserrat"/>
              </a:rPr>
              <a:t>Answering your questions:</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30"/>
          <p:cNvSpPr txBox="1"/>
          <p:nvPr>
            <p:ph type="title"/>
          </p:nvPr>
        </p:nvSpPr>
        <p:spPr>
          <a:xfrm>
            <a:off x="266700" y="132142"/>
            <a:ext cx="7886700" cy="850124"/>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1800"/>
              <a:buNone/>
            </a:pPr>
            <a:r>
              <a:rPr lang="en-US" sz="3900">
                <a:latin typeface="Century Gothic"/>
                <a:ea typeface="Century Gothic"/>
                <a:cs typeface="Century Gothic"/>
                <a:sym typeface="Century Gothic"/>
              </a:rPr>
              <a:t>Becoming a CoC Access Point</a:t>
            </a:r>
            <a:endParaRPr/>
          </a:p>
        </p:txBody>
      </p:sp>
      <p:grpSp>
        <p:nvGrpSpPr>
          <p:cNvPr id="573" name="Google Shape;573;p30"/>
          <p:cNvGrpSpPr/>
          <p:nvPr/>
        </p:nvGrpSpPr>
        <p:grpSpPr>
          <a:xfrm>
            <a:off x="239549" y="838200"/>
            <a:ext cx="8717443" cy="4302633"/>
            <a:chOff x="7261" y="0"/>
            <a:chExt cx="8717443" cy="4302633"/>
          </a:xfrm>
        </p:grpSpPr>
        <p:sp>
          <p:nvSpPr>
            <p:cNvPr id="574" name="Google Shape;574;p30"/>
            <p:cNvSpPr/>
            <p:nvPr/>
          </p:nvSpPr>
          <p:spPr>
            <a:xfrm>
              <a:off x="654897" y="0"/>
              <a:ext cx="7422171" cy="4302633"/>
            </a:xfrm>
            <a:prstGeom prst="rightArrow">
              <a:avLst>
                <a:gd fmla="val 50000" name="adj1"/>
                <a:gd fmla="val 50000" name="adj2"/>
              </a:avLst>
            </a:prstGeom>
            <a:solidFill>
              <a:srgbClr val="CDD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30"/>
            <p:cNvSpPr/>
            <p:nvPr/>
          </p:nvSpPr>
          <p:spPr>
            <a:xfrm>
              <a:off x="7261" y="951165"/>
              <a:ext cx="1550771" cy="2400301"/>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30"/>
            <p:cNvSpPr txBox="1"/>
            <p:nvPr/>
          </p:nvSpPr>
          <p:spPr>
            <a:xfrm>
              <a:off x="82963" y="1026867"/>
              <a:ext cx="1399367" cy="224889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Join your local CoC – and committees</a:t>
              </a:r>
              <a:endParaRPr b="0" i="0" sz="1200" u="none" cap="none" strike="noStrike">
                <a:solidFill>
                  <a:schemeClr val="lt1"/>
                </a:solidFill>
                <a:latin typeface="Montserrat"/>
                <a:ea typeface="Montserrat"/>
                <a:cs typeface="Montserrat"/>
                <a:sym typeface="Montserrat"/>
              </a:endParaRPr>
            </a:p>
          </p:txBody>
        </p:sp>
        <p:sp>
          <p:nvSpPr>
            <p:cNvPr id="577" name="Google Shape;577;p30"/>
            <p:cNvSpPr/>
            <p:nvPr/>
          </p:nvSpPr>
          <p:spPr>
            <a:xfrm>
              <a:off x="1798929" y="951165"/>
              <a:ext cx="1550771" cy="2400301"/>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30"/>
            <p:cNvSpPr txBox="1"/>
            <p:nvPr/>
          </p:nvSpPr>
          <p:spPr>
            <a:xfrm>
              <a:off x="1874631" y="1026867"/>
              <a:ext cx="1399367" cy="224889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Examine internal data on Non-Medical Drivers of Health to understand patient housing needs and barriers.</a:t>
              </a:r>
              <a:endParaRPr b="0" i="0" sz="1400" u="none" cap="none" strike="noStrike">
                <a:solidFill>
                  <a:srgbClr val="000000"/>
                </a:solidFill>
                <a:latin typeface="Arial"/>
                <a:ea typeface="Arial"/>
                <a:cs typeface="Arial"/>
                <a:sym typeface="Arial"/>
              </a:endParaRPr>
            </a:p>
          </p:txBody>
        </p:sp>
        <p:sp>
          <p:nvSpPr>
            <p:cNvPr id="579" name="Google Shape;579;p30"/>
            <p:cNvSpPr/>
            <p:nvPr/>
          </p:nvSpPr>
          <p:spPr>
            <a:xfrm>
              <a:off x="3590597" y="951165"/>
              <a:ext cx="1550771" cy="2400301"/>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30"/>
            <p:cNvSpPr txBox="1"/>
            <p:nvPr/>
          </p:nvSpPr>
          <p:spPr>
            <a:xfrm>
              <a:off x="3666299" y="1026867"/>
              <a:ext cx="1399367" cy="224889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Understand local process for prioritization and referral to housing resources.</a:t>
              </a:r>
              <a:endParaRPr b="0" i="0" sz="1400" u="none" cap="none" strike="noStrike">
                <a:solidFill>
                  <a:srgbClr val="000000"/>
                </a:solidFill>
                <a:latin typeface="Arial"/>
                <a:ea typeface="Arial"/>
                <a:cs typeface="Arial"/>
                <a:sym typeface="Arial"/>
              </a:endParaRPr>
            </a:p>
          </p:txBody>
        </p:sp>
        <p:sp>
          <p:nvSpPr>
            <p:cNvPr id="581" name="Google Shape;581;p30"/>
            <p:cNvSpPr/>
            <p:nvPr/>
          </p:nvSpPr>
          <p:spPr>
            <a:xfrm>
              <a:off x="5382265" y="951165"/>
              <a:ext cx="1550771" cy="2400301"/>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30"/>
            <p:cNvSpPr txBox="1"/>
            <p:nvPr/>
          </p:nvSpPr>
          <p:spPr>
            <a:xfrm>
              <a:off x="5457967" y="1026867"/>
              <a:ext cx="1399367" cy="224889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Collaborate to understand needs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 more access points?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 Is there funding to support?</a:t>
              </a:r>
              <a:endParaRPr b="0" i="0" sz="1400" u="none" cap="none" strike="noStrike">
                <a:solidFill>
                  <a:srgbClr val="000000"/>
                </a:solidFill>
                <a:latin typeface="Arial"/>
                <a:ea typeface="Arial"/>
                <a:cs typeface="Arial"/>
                <a:sym typeface="Arial"/>
              </a:endParaRPr>
            </a:p>
          </p:txBody>
        </p:sp>
        <p:sp>
          <p:nvSpPr>
            <p:cNvPr id="583" name="Google Shape;583;p30"/>
            <p:cNvSpPr/>
            <p:nvPr/>
          </p:nvSpPr>
          <p:spPr>
            <a:xfrm>
              <a:off x="7173933" y="951165"/>
              <a:ext cx="1550771" cy="2400301"/>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30"/>
            <p:cNvSpPr txBox="1"/>
            <p:nvPr/>
          </p:nvSpPr>
          <p:spPr>
            <a:xfrm>
              <a:off x="7249635" y="1026867"/>
              <a:ext cx="1399367" cy="224889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Examine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capacity for screening and assessments: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  Staffing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 technology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grpSp>
        <p:nvGrpSpPr>
          <p:cNvPr id="235" name="Google Shape;235;p9"/>
          <p:cNvGrpSpPr/>
          <p:nvPr/>
        </p:nvGrpSpPr>
        <p:grpSpPr>
          <a:xfrm>
            <a:off x="7839625" y="94250"/>
            <a:ext cx="900750" cy="5049250"/>
            <a:chOff x="7839625" y="94250"/>
            <a:chExt cx="900750" cy="5049250"/>
          </a:xfrm>
        </p:grpSpPr>
        <p:sp>
          <p:nvSpPr>
            <p:cNvPr id="236" name="Google Shape;236;p9"/>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 name="Google Shape;237;p9"/>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sp>
        <p:nvSpPr>
          <p:cNvPr id="238" name="Google Shape;238;p9"/>
          <p:cNvSpPr txBox="1"/>
          <p:nvPr/>
        </p:nvSpPr>
        <p:spPr>
          <a:xfrm>
            <a:off x="468650" y="273850"/>
            <a:ext cx="73710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i="0" lang="en-US" sz="2200" u="none" cap="none" strike="noStrike">
                <a:solidFill>
                  <a:srgbClr val="22214F"/>
                </a:solidFill>
                <a:latin typeface="Montserrat"/>
                <a:ea typeface="Montserrat"/>
                <a:cs typeface="Montserrat"/>
                <a:sym typeface="Montserrat"/>
              </a:rPr>
              <a:t>National Training and Technical Assistance Partners (NTTAPs)</a:t>
            </a:r>
            <a:endParaRPr b="1">
              <a:solidFill>
                <a:srgbClr val="22214F"/>
              </a:solidFill>
              <a:latin typeface="Montserrat"/>
              <a:ea typeface="Montserrat"/>
              <a:cs typeface="Montserrat"/>
              <a:sym typeface="Montserrat"/>
            </a:endParaRPr>
          </a:p>
        </p:txBody>
      </p:sp>
      <p:sp>
        <p:nvSpPr>
          <p:cNvPr id="239" name="Google Shape;239;p9"/>
          <p:cNvSpPr txBox="1"/>
          <p:nvPr/>
        </p:nvSpPr>
        <p:spPr>
          <a:xfrm>
            <a:off x="677300" y="1391116"/>
            <a:ext cx="6953700" cy="329400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200"/>
              <a:buFont typeface="Montserrat"/>
              <a:buChar char="•"/>
            </a:pPr>
            <a:r>
              <a:rPr i="0" lang="en-US" sz="1600" u="none" cap="none" strike="noStrike">
                <a:solidFill>
                  <a:srgbClr val="000000"/>
                </a:solidFill>
                <a:latin typeface="Montserrat"/>
                <a:ea typeface="Montserrat"/>
                <a:cs typeface="Montserrat"/>
                <a:sym typeface="Montserrat"/>
              </a:rPr>
              <a:t>Maximize impact of Health Center Programs</a:t>
            </a:r>
            <a:endParaRPr i="0" sz="3600" u="none" cap="none" strike="noStrike">
              <a:solidFill>
                <a:schemeClr val="dk2"/>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200"/>
              <a:buFont typeface="Montserrat"/>
              <a:buChar char="•"/>
            </a:pPr>
            <a:r>
              <a:rPr i="0" lang="en-US" sz="1600" u="none" cap="none" strike="noStrike">
                <a:solidFill>
                  <a:srgbClr val="000000"/>
                </a:solidFill>
                <a:latin typeface="Montserrat"/>
                <a:ea typeface="Montserrat"/>
                <a:cs typeface="Montserrat"/>
                <a:sym typeface="Montserrat"/>
              </a:rPr>
              <a:t>Increase access to high-quality comprehensive primary health care for underserved populations</a:t>
            </a:r>
            <a:endParaRPr i="0" sz="3600" u="none" cap="none" strike="noStrike">
              <a:solidFill>
                <a:schemeClr val="dk2"/>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200"/>
              <a:buFont typeface="Montserrat"/>
              <a:buChar char="•"/>
            </a:pPr>
            <a:r>
              <a:rPr i="0" lang="en-US" sz="1600" u="none" cap="none" strike="noStrike">
                <a:solidFill>
                  <a:srgbClr val="000000"/>
                </a:solidFill>
                <a:latin typeface="Montserrat"/>
                <a:ea typeface="Montserrat"/>
                <a:cs typeface="Montserrat"/>
                <a:sym typeface="Montserrat"/>
              </a:rPr>
              <a:t>Support HRSA awareness of issues impacting health centers and special populations </a:t>
            </a:r>
            <a:endParaRPr i="0" sz="3600" u="none" cap="none" strike="noStrike">
              <a:solidFill>
                <a:schemeClr val="dk2"/>
              </a:solidFill>
              <a:latin typeface="Montserrat"/>
              <a:ea typeface="Montserrat"/>
              <a:cs typeface="Montserrat"/>
              <a:sym typeface="Montserrat"/>
            </a:endParaRPr>
          </a:p>
          <a:p>
            <a:pPr indent="-214313" lvl="0" marL="214313" marR="0" rtl="0" algn="l">
              <a:lnSpc>
                <a:spcPct val="100000"/>
              </a:lnSpc>
              <a:spcBef>
                <a:spcPts val="0"/>
              </a:spcBef>
              <a:spcAft>
                <a:spcPts val="0"/>
              </a:spcAft>
              <a:buClr>
                <a:srgbClr val="000000"/>
              </a:buClr>
              <a:buSzPts val="1200"/>
              <a:buFont typeface="Montserrat"/>
              <a:buChar char="•"/>
            </a:pPr>
            <a:r>
              <a:rPr i="0" lang="en-US" sz="1600" u="none" cap="none" strike="noStrike">
                <a:solidFill>
                  <a:srgbClr val="000000"/>
                </a:solidFill>
                <a:latin typeface="Montserrat"/>
                <a:ea typeface="Montserrat"/>
                <a:cs typeface="Montserrat"/>
                <a:sym typeface="Montserrat"/>
              </a:rPr>
              <a:t>Support HC to identify and implement evidence based and promising practices </a:t>
            </a:r>
            <a:endParaRPr i="0" sz="3600" u="none" cap="none" strike="noStrike">
              <a:solidFill>
                <a:schemeClr val="dk2"/>
              </a:solidFill>
              <a:latin typeface="Montserrat"/>
              <a:ea typeface="Montserrat"/>
              <a:cs typeface="Montserrat"/>
              <a:sym typeface="Montserrat"/>
            </a:endParaRPr>
          </a:p>
          <a:p>
            <a:pPr indent="-214312" lvl="0" marL="214312" marR="0" rtl="0" algn="l">
              <a:lnSpc>
                <a:spcPct val="100000"/>
              </a:lnSpc>
              <a:spcBef>
                <a:spcPts val="0"/>
              </a:spcBef>
              <a:spcAft>
                <a:spcPts val="0"/>
              </a:spcAft>
              <a:buClr>
                <a:srgbClr val="000000"/>
              </a:buClr>
              <a:buSzPts val="1200"/>
              <a:buFont typeface="Montserrat"/>
              <a:buChar char="•"/>
            </a:pPr>
            <a:r>
              <a:rPr i="0" lang="en-US" sz="1600" u="none" cap="none" strike="noStrike">
                <a:solidFill>
                  <a:srgbClr val="000000"/>
                </a:solidFill>
                <a:latin typeface="Montserrat"/>
                <a:ea typeface="Montserrat"/>
                <a:cs typeface="Montserrat"/>
                <a:sym typeface="Montserrat"/>
              </a:rPr>
              <a:t>Leverage HC shared experience and data to improve health outcomes for patients</a:t>
            </a:r>
            <a:endParaRPr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latin typeface="Montserrat"/>
              <a:ea typeface="Montserrat"/>
              <a:cs typeface="Montserrat"/>
              <a:sym typeface="Montserrat"/>
            </a:endParaRPr>
          </a:p>
          <a:p>
            <a:pPr indent="0" lvl="0" marL="0" marR="0" rtl="0" algn="l">
              <a:lnSpc>
                <a:spcPct val="100000"/>
              </a:lnSpc>
              <a:spcBef>
                <a:spcPts val="0"/>
              </a:spcBef>
              <a:spcAft>
                <a:spcPts val="0"/>
              </a:spcAft>
              <a:buNone/>
            </a:pPr>
            <a:r>
              <a:rPr lang="en-US" sz="1600">
                <a:latin typeface="Montserrat"/>
                <a:ea typeface="Montserrat"/>
                <a:cs typeface="Montserrat"/>
                <a:sym typeface="Montserrat"/>
              </a:rPr>
              <a:t>To learn more, visit: </a:t>
            </a:r>
            <a:r>
              <a:rPr lang="en-US" sz="1600" u="sng">
                <a:solidFill>
                  <a:schemeClr val="hlink"/>
                </a:solidFill>
                <a:latin typeface="Montserrat"/>
                <a:ea typeface="Montserrat"/>
                <a:cs typeface="Montserrat"/>
                <a:sym typeface="Montserrat"/>
                <a:hlinkClick r:id="rId4"/>
              </a:rPr>
              <a:t>https://bphc.hrsa.gov/technical-assistance/strategic-partnerships/national-training-technical-assistance-partners</a:t>
            </a:r>
            <a:r>
              <a:rPr lang="en-US" sz="1600">
                <a:latin typeface="Montserrat"/>
                <a:ea typeface="Montserrat"/>
                <a:cs typeface="Montserrat"/>
                <a:sym typeface="Montserrat"/>
              </a:rPr>
              <a:t> </a:t>
            </a:r>
            <a:endParaRPr sz="1600">
              <a:latin typeface="Montserrat"/>
              <a:ea typeface="Montserrat"/>
              <a:cs typeface="Montserrat"/>
              <a:sym typeface="Montserrat"/>
            </a:endParaRPr>
          </a:p>
        </p:txBody>
      </p:sp>
      <p:sp>
        <p:nvSpPr>
          <p:cNvPr id="240" name="Google Shape;240;p9"/>
          <p:cNvSpPr/>
          <p:nvPr/>
        </p:nvSpPr>
        <p:spPr>
          <a:xfrm>
            <a:off x="499775" y="11668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grpSp>
        <p:nvGrpSpPr>
          <p:cNvPr id="589" name="Google Shape;589;g290771b6873_0_160"/>
          <p:cNvGrpSpPr/>
          <p:nvPr/>
        </p:nvGrpSpPr>
        <p:grpSpPr>
          <a:xfrm>
            <a:off x="7839625" y="94250"/>
            <a:ext cx="900750" cy="5049250"/>
            <a:chOff x="7839625" y="94250"/>
            <a:chExt cx="900750" cy="5049250"/>
          </a:xfrm>
        </p:grpSpPr>
        <p:sp>
          <p:nvSpPr>
            <p:cNvPr id="590" name="Google Shape;590;g290771b6873_0_160"/>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1" name="Google Shape;591;g290771b6873_0_160"/>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sp>
        <p:nvSpPr>
          <p:cNvPr id="592" name="Google Shape;592;g290771b6873_0_160"/>
          <p:cNvSpPr txBox="1"/>
          <p:nvPr/>
        </p:nvSpPr>
        <p:spPr>
          <a:xfrm>
            <a:off x="370900" y="250425"/>
            <a:ext cx="74688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lang="en-US" sz="2200">
                <a:solidFill>
                  <a:srgbClr val="22214F"/>
                </a:solidFill>
                <a:latin typeface="Montserrat"/>
                <a:ea typeface="Montserrat"/>
                <a:cs typeface="Montserrat"/>
                <a:sym typeface="Montserrat"/>
              </a:rPr>
              <a:t>Action Steps for Health Centers</a:t>
            </a:r>
            <a:endParaRPr b="1">
              <a:solidFill>
                <a:srgbClr val="22214F"/>
              </a:solidFill>
              <a:latin typeface="Montserrat"/>
              <a:ea typeface="Montserrat"/>
              <a:cs typeface="Montserrat"/>
              <a:sym typeface="Montserrat"/>
            </a:endParaRPr>
          </a:p>
        </p:txBody>
      </p:sp>
      <p:sp>
        <p:nvSpPr>
          <p:cNvPr id="593" name="Google Shape;593;g290771b6873_0_160"/>
          <p:cNvSpPr txBox="1"/>
          <p:nvPr/>
        </p:nvSpPr>
        <p:spPr>
          <a:xfrm>
            <a:off x="628450" y="1402841"/>
            <a:ext cx="6953700" cy="24474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00000"/>
              </a:lnSpc>
              <a:spcBef>
                <a:spcPts val="0"/>
              </a:spcBef>
              <a:spcAft>
                <a:spcPts val="0"/>
              </a:spcAft>
              <a:buSzPts val="1600"/>
              <a:buFont typeface="Montserrat"/>
              <a:buChar char="●"/>
            </a:pPr>
            <a:r>
              <a:rPr lang="en-US" sz="1600">
                <a:latin typeface="Montserrat"/>
                <a:ea typeface="Montserrat"/>
                <a:cs typeface="Montserrat"/>
                <a:sym typeface="Montserrat"/>
              </a:rPr>
              <a:t>Determine how your health center is using SDOH screening data to improve patient well-being</a:t>
            </a:r>
            <a:endParaRPr sz="1600">
              <a:latin typeface="Montserrat"/>
              <a:ea typeface="Montserrat"/>
              <a:cs typeface="Montserrat"/>
              <a:sym typeface="Montserrat"/>
            </a:endParaRPr>
          </a:p>
          <a:p>
            <a:pPr indent="-330200" lvl="0" marL="457200" marR="0" rtl="0" algn="l">
              <a:lnSpc>
                <a:spcPct val="100000"/>
              </a:lnSpc>
              <a:spcBef>
                <a:spcPts val="1000"/>
              </a:spcBef>
              <a:spcAft>
                <a:spcPts val="0"/>
              </a:spcAft>
              <a:buSzPts val="1600"/>
              <a:buFont typeface="Montserrat"/>
              <a:buChar char="●"/>
            </a:pPr>
            <a:r>
              <a:rPr lang="en-US" sz="1600">
                <a:latin typeface="Montserrat"/>
                <a:ea typeface="Montserrat"/>
                <a:cs typeface="Montserrat"/>
                <a:sym typeface="Montserrat"/>
              </a:rPr>
              <a:t>Develop or refine a plan for using SDOH data that is tailored to your community’s unique needs and resources</a:t>
            </a:r>
            <a:endParaRPr sz="1600">
              <a:latin typeface="Montserrat"/>
              <a:ea typeface="Montserrat"/>
              <a:cs typeface="Montserrat"/>
              <a:sym typeface="Montserrat"/>
            </a:endParaRPr>
          </a:p>
          <a:p>
            <a:pPr indent="-330200" lvl="0" marL="457200" marR="0" rtl="0" algn="l">
              <a:lnSpc>
                <a:spcPct val="100000"/>
              </a:lnSpc>
              <a:spcBef>
                <a:spcPts val="1000"/>
              </a:spcBef>
              <a:spcAft>
                <a:spcPts val="0"/>
              </a:spcAft>
              <a:buSzPts val="1600"/>
              <a:buFont typeface="Montserrat"/>
              <a:buChar char="●"/>
            </a:pPr>
            <a:r>
              <a:rPr lang="en-US" sz="1600">
                <a:latin typeface="Montserrat"/>
                <a:ea typeface="Montserrat"/>
                <a:cs typeface="Montserrat"/>
                <a:sym typeface="Montserrat"/>
              </a:rPr>
              <a:t>Identify a staff member to initiate and manage relationships with local service agencies</a:t>
            </a:r>
            <a:endParaRPr sz="1600">
              <a:latin typeface="Montserrat"/>
              <a:ea typeface="Montserrat"/>
              <a:cs typeface="Montserrat"/>
              <a:sym typeface="Montserrat"/>
            </a:endParaRPr>
          </a:p>
          <a:p>
            <a:pPr indent="-330200" lvl="0" marL="457200" marR="0" rtl="0" algn="l">
              <a:lnSpc>
                <a:spcPct val="100000"/>
              </a:lnSpc>
              <a:spcBef>
                <a:spcPts val="1000"/>
              </a:spcBef>
              <a:spcAft>
                <a:spcPts val="1000"/>
              </a:spcAft>
              <a:buSzPts val="1600"/>
              <a:buFont typeface="Montserrat"/>
              <a:buChar char="●"/>
            </a:pPr>
            <a:r>
              <a:rPr lang="en-US" sz="1600">
                <a:latin typeface="Montserrat"/>
                <a:ea typeface="Montserrat"/>
                <a:cs typeface="Montserrat"/>
                <a:sym typeface="Montserrat"/>
              </a:rPr>
              <a:t>Ensure comprehensive referral procedures are in place for patients with defined SDOH needs </a:t>
            </a:r>
            <a:endParaRPr sz="1600">
              <a:latin typeface="Montserrat"/>
              <a:ea typeface="Montserrat"/>
              <a:cs typeface="Montserrat"/>
              <a:sym typeface="Montserrat"/>
            </a:endParaRPr>
          </a:p>
        </p:txBody>
      </p:sp>
      <p:sp>
        <p:nvSpPr>
          <p:cNvPr id="594" name="Google Shape;594;g290771b6873_0_160"/>
          <p:cNvSpPr/>
          <p:nvPr/>
        </p:nvSpPr>
        <p:spPr>
          <a:xfrm>
            <a:off x="499775" y="10144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5" name="Google Shape;595;g290771b6873_0_160"/>
          <p:cNvPicPr preferRelativeResize="0"/>
          <p:nvPr/>
        </p:nvPicPr>
        <p:blipFill>
          <a:blip r:embed="rId4">
            <a:alphaModFix/>
          </a:blip>
          <a:stretch>
            <a:fillRect/>
          </a:stretch>
        </p:blipFill>
        <p:spPr>
          <a:xfrm>
            <a:off x="135225" y="4083575"/>
            <a:ext cx="2451551" cy="951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90771b6873_0_149"/>
          <p:cNvSpPr/>
          <p:nvPr/>
        </p:nvSpPr>
        <p:spPr>
          <a:xfrm rot="5400000">
            <a:off x="3505800" y="-1753025"/>
            <a:ext cx="2132400" cy="7136400"/>
          </a:xfrm>
          <a:prstGeom prst="rect">
            <a:avLst/>
          </a:prstGeom>
          <a:noFill/>
          <a:ln cap="flat" cmpd="sng" w="76200">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1" name="Google Shape;601;g290771b6873_0_149"/>
          <p:cNvPicPr preferRelativeResize="0"/>
          <p:nvPr/>
        </p:nvPicPr>
        <p:blipFill>
          <a:blip r:embed="rId3">
            <a:alphaModFix/>
          </a:blip>
          <a:stretch>
            <a:fillRect/>
          </a:stretch>
        </p:blipFill>
        <p:spPr>
          <a:xfrm>
            <a:off x="6567900" y="4103400"/>
            <a:ext cx="2451551" cy="951200"/>
          </a:xfrm>
          <a:prstGeom prst="rect">
            <a:avLst/>
          </a:prstGeom>
          <a:noFill/>
          <a:ln>
            <a:noFill/>
          </a:ln>
        </p:spPr>
      </p:pic>
      <p:sp>
        <p:nvSpPr>
          <p:cNvPr id="602" name="Google Shape;602;g290771b6873_0_149"/>
          <p:cNvSpPr txBox="1"/>
          <p:nvPr/>
        </p:nvSpPr>
        <p:spPr>
          <a:xfrm>
            <a:off x="1588350" y="3223136"/>
            <a:ext cx="5967300" cy="5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chemeClr val="accent5"/>
                </a:solidFill>
                <a:latin typeface="Montserrat"/>
                <a:ea typeface="Montserrat"/>
                <a:cs typeface="Montserrat"/>
                <a:sym typeface="Montserrat"/>
              </a:rPr>
              <a:t>Use the chat box or Q&amp;A feature!</a:t>
            </a:r>
            <a:endParaRPr b="1" sz="2000">
              <a:solidFill>
                <a:schemeClr val="accent5"/>
              </a:solidFill>
              <a:latin typeface="Montserrat"/>
              <a:ea typeface="Montserrat"/>
              <a:cs typeface="Montserrat"/>
              <a:sym typeface="Montserrat"/>
            </a:endParaRPr>
          </a:p>
        </p:txBody>
      </p:sp>
      <p:sp>
        <p:nvSpPr>
          <p:cNvPr id="603" name="Google Shape;603;g290771b6873_0_149"/>
          <p:cNvSpPr/>
          <p:nvPr/>
        </p:nvSpPr>
        <p:spPr>
          <a:xfrm rot="5400000">
            <a:off x="3942625" y="-1529825"/>
            <a:ext cx="1312200" cy="6690000"/>
          </a:xfrm>
          <a:prstGeom prst="rect">
            <a:avLst/>
          </a:prstGeom>
          <a:solidFill>
            <a:schemeClr val="lt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4" name="Google Shape;604;g290771b6873_0_149"/>
          <p:cNvSpPr txBox="1"/>
          <p:nvPr/>
        </p:nvSpPr>
        <p:spPr>
          <a:xfrm>
            <a:off x="410700" y="1279975"/>
            <a:ext cx="8322600" cy="1070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US" sz="4600">
                <a:solidFill>
                  <a:srgbClr val="BB1371"/>
                </a:solidFill>
                <a:latin typeface="Montserrat"/>
                <a:ea typeface="Montserrat"/>
                <a:cs typeface="Montserrat"/>
                <a:sym typeface="Montserrat"/>
              </a:rPr>
              <a:t>Questions?</a:t>
            </a:r>
            <a:endParaRPr b="1" sz="6500">
              <a:solidFill>
                <a:schemeClr val="dk1"/>
              </a:solidFill>
              <a:latin typeface="Montserrat"/>
              <a:ea typeface="Montserrat"/>
              <a:cs typeface="Montserrat"/>
              <a:sym typeface="Montserrat"/>
            </a:endParaRPr>
          </a:p>
        </p:txBody>
      </p:sp>
      <p:sp>
        <p:nvSpPr>
          <p:cNvPr id="605" name="Google Shape;605;g290771b6873_0_149"/>
          <p:cNvSpPr/>
          <p:nvPr/>
        </p:nvSpPr>
        <p:spPr>
          <a:xfrm rot="5400000">
            <a:off x="-7020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6" name="Google Shape;606;g290771b6873_0_149"/>
          <p:cNvSpPr/>
          <p:nvPr/>
        </p:nvSpPr>
        <p:spPr>
          <a:xfrm>
            <a:off x="2576100" y="3896675"/>
            <a:ext cx="3991800" cy="168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7" name="Google Shape;607;g290771b6873_0_149"/>
          <p:cNvSpPr/>
          <p:nvPr/>
        </p:nvSpPr>
        <p:spPr>
          <a:xfrm rot="5400000">
            <a:off x="79371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g290771b6873_0_135"/>
          <p:cNvPicPr preferRelativeResize="0"/>
          <p:nvPr/>
        </p:nvPicPr>
        <p:blipFill>
          <a:blip r:embed="rId3">
            <a:alphaModFix/>
          </a:blip>
          <a:stretch>
            <a:fillRect/>
          </a:stretch>
        </p:blipFill>
        <p:spPr>
          <a:xfrm>
            <a:off x="6567900" y="4103400"/>
            <a:ext cx="2451551" cy="951200"/>
          </a:xfrm>
          <a:prstGeom prst="rect">
            <a:avLst/>
          </a:prstGeom>
          <a:noFill/>
          <a:ln>
            <a:noFill/>
          </a:ln>
        </p:spPr>
      </p:pic>
      <p:sp>
        <p:nvSpPr>
          <p:cNvPr id="613" name="Google Shape;613;g290771b6873_0_135"/>
          <p:cNvSpPr/>
          <p:nvPr/>
        </p:nvSpPr>
        <p:spPr>
          <a:xfrm rot="5400000">
            <a:off x="2077175" y="-235175"/>
            <a:ext cx="1418700" cy="4100700"/>
          </a:xfrm>
          <a:prstGeom prst="rect">
            <a:avLst/>
          </a:prstGeom>
          <a:solidFill>
            <a:schemeClr val="lt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4" name="Google Shape;614;g290771b6873_0_135"/>
          <p:cNvSpPr txBox="1"/>
          <p:nvPr/>
        </p:nvSpPr>
        <p:spPr>
          <a:xfrm>
            <a:off x="630725" y="1226725"/>
            <a:ext cx="4311600" cy="1070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US" sz="3200">
                <a:solidFill>
                  <a:schemeClr val="accent5"/>
                </a:solidFill>
                <a:latin typeface="Montserrat"/>
                <a:ea typeface="Montserrat"/>
                <a:cs typeface="Montserrat"/>
                <a:sym typeface="Montserrat"/>
              </a:rPr>
              <a:t>Special Presentation</a:t>
            </a:r>
            <a:endParaRPr b="1" sz="5100">
              <a:solidFill>
                <a:schemeClr val="accent5"/>
              </a:solidFill>
              <a:latin typeface="Montserrat"/>
              <a:ea typeface="Montserrat"/>
              <a:cs typeface="Montserrat"/>
              <a:sym typeface="Montserrat"/>
            </a:endParaRPr>
          </a:p>
        </p:txBody>
      </p:sp>
      <p:pic>
        <p:nvPicPr>
          <p:cNvPr id="615" name="Google Shape;615;g290771b6873_0_135"/>
          <p:cNvPicPr preferRelativeResize="0"/>
          <p:nvPr/>
        </p:nvPicPr>
        <p:blipFill>
          <a:blip r:embed="rId4">
            <a:alphaModFix/>
          </a:blip>
          <a:stretch>
            <a:fillRect/>
          </a:stretch>
        </p:blipFill>
        <p:spPr>
          <a:xfrm>
            <a:off x="4988888" y="1187138"/>
            <a:ext cx="3519125" cy="1149575"/>
          </a:xfrm>
          <a:prstGeom prst="rect">
            <a:avLst/>
          </a:prstGeom>
          <a:noFill/>
          <a:ln>
            <a:noFill/>
          </a:ln>
        </p:spPr>
      </p:pic>
      <p:sp>
        <p:nvSpPr>
          <p:cNvPr id="616" name="Google Shape;616;g290771b6873_0_135"/>
          <p:cNvSpPr txBox="1"/>
          <p:nvPr/>
        </p:nvSpPr>
        <p:spPr>
          <a:xfrm>
            <a:off x="1335675" y="3044713"/>
            <a:ext cx="6619800" cy="5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900">
                <a:solidFill>
                  <a:schemeClr val="accent5"/>
                </a:solidFill>
                <a:latin typeface="Montserrat"/>
                <a:ea typeface="Montserrat"/>
                <a:cs typeface="Montserrat"/>
                <a:sym typeface="Montserrat"/>
              </a:rPr>
              <a:t>Sonia Deal, RN, MSN/MHA, CHCEF, PCMH CCE</a:t>
            </a:r>
            <a:endParaRPr b="1" sz="1900">
              <a:solidFill>
                <a:schemeClr val="accent5"/>
              </a:solidFill>
              <a:latin typeface="Montserrat"/>
              <a:ea typeface="Montserrat"/>
              <a:cs typeface="Montserrat"/>
              <a:sym typeface="Montserrat"/>
            </a:endParaRPr>
          </a:p>
          <a:p>
            <a:pPr indent="0" lvl="0" marL="0" rtl="0" algn="ctr">
              <a:spcBef>
                <a:spcPts val="0"/>
              </a:spcBef>
              <a:spcAft>
                <a:spcPts val="0"/>
              </a:spcAft>
              <a:buNone/>
            </a:pPr>
            <a:r>
              <a:rPr b="1" i="1" lang="en-US" sz="1700">
                <a:solidFill>
                  <a:schemeClr val="accent5"/>
                </a:solidFill>
                <a:latin typeface="Montserrat"/>
                <a:ea typeface="Montserrat"/>
                <a:cs typeface="Montserrat"/>
                <a:sym typeface="Montserrat"/>
              </a:rPr>
              <a:t>Vice President of Community Health and Engagement</a:t>
            </a:r>
            <a:endParaRPr b="1" i="1" sz="1700">
              <a:solidFill>
                <a:schemeClr val="accent5"/>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t/>
            </a:r>
            <a:endParaRPr b="1" sz="1700">
              <a:solidFill>
                <a:schemeClr val="accent5"/>
              </a:solidFill>
              <a:latin typeface="Montserrat"/>
              <a:ea typeface="Montserrat"/>
              <a:cs typeface="Montserrat"/>
              <a:sym typeface="Montserrat"/>
            </a:endParaRPr>
          </a:p>
        </p:txBody>
      </p:sp>
      <p:sp>
        <p:nvSpPr>
          <p:cNvPr id="617" name="Google Shape;617;g290771b6873_0_135"/>
          <p:cNvSpPr/>
          <p:nvPr/>
        </p:nvSpPr>
        <p:spPr>
          <a:xfrm>
            <a:off x="2576100" y="3834913"/>
            <a:ext cx="3991800" cy="168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8" name="Google Shape;618;g290771b6873_0_135"/>
          <p:cNvSpPr/>
          <p:nvPr/>
        </p:nvSpPr>
        <p:spPr>
          <a:xfrm rot="5400000">
            <a:off x="-7020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9" name="Google Shape;619;g290771b6873_0_135"/>
          <p:cNvSpPr/>
          <p:nvPr/>
        </p:nvSpPr>
        <p:spPr>
          <a:xfrm rot="5400000">
            <a:off x="79371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3" name="Shape 623"/>
        <p:cNvGrpSpPr/>
        <p:nvPr/>
      </p:nvGrpSpPr>
      <p:grpSpPr>
        <a:xfrm>
          <a:off x="0" y="0"/>
          <a:ext cx="0" cy="0"/>
          <a:chOff x="0" y="0"/>
          <a:chExt cx="0" cy="0"/>
        </a:xfrm>
      </p:grpSpPr>
      <p:sp>
        <p:nvSpPr>
          <p:cNvPr id="624" name="Google Shape;624;g2956447ca6a_9_294"/>
          <p:cNvSpPr/>
          <p:nvPr/>
        </p:nvSpPr>
        <p:spPr>
          <a:xfrm>
            <a:off x="0" y="-1"/>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625" name="Google Shape;625;g2956447ca6a_9_294"/>
          <p:cNvSpPr/>
          <p:nvPr/>
        </p:nvSpPr>
        <p:spPr>
          <a:xfrm>
            <a:off x="0" y="-1"/>
            <a:ext cx="9144000" cy="51435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pic>
        <p:nvPicPr>
          <p:cNvPr descr="Colorized light photo effects" id="626" name="Google Shape;626;g2956447ca6a_9_294"/>
          <p:cNvPicPr preferRelativeResize="0"/>
          <p:nvPr/>
        </p:nvPicPr>
        <p:blipFill rotWithShape="1">
          <a:blip r:embed="rId3">
            <a:alphaModFix amt="40000"/>
          </a:blip>
          <a:srcRect b="13730" l="0" r="0" t="1980"/>
          <a:stretch/>
        </p:blipFill>
        <p:spPr>
          <a:xfrm>
            <a:off x="15" y="7"/>
            <a:ext cx="9141699" cy="5143495"/>
          </a:xfrm>
          <a:prstGeom prst="rect">
            <a:avLst/>
          </a:prstGeom>
          <a:noFill/>
          <a:ln>
            <a:noFill/>
          </a:ln>
        </p:spPr>
      </p:pic>
      <p:sp>
        <p:nvSpPr>
          <p:cNvPr id="627" name="Google Shape;627;g2956447ca6a_9_294"/>
          <p:cNvSpPr txBox="1"/>
          <p:nvPr>
            <p:ph type="ctrTitle"/>
          </p:nvPr>
        </p:nvSpPr>
        <p:spPr>
          <a:xfrm>
            <a:off x="361951" y="549024"/>
            <a:ext cx="5175600" cy="2052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4650"/>
              <a:buFont typeface="Arial"/>
              <a:buNone/>
            </a:pPr>
            <a:r>
              <a:rPr lang="en-US" sz="3600">
                <a:solidFill>
                  <a:srgbClr val="FFFFFF"/>
                </a:solidFill>
              </a:rPr>
              <a:t>SDOH ACADEMY webinar series</a:t>
            </a:r>
            <a:endParaRPr sz="3600"/>
          </a:p>
        </p:txBody>
      </p:sp>
      <p:sp>
        <p:nvSpPr>
          <p:cNvPr id="628" name="Google Shape;628;g2956447ca6a_9_294"/>
          <p:cNvSpPr txBox="1"/>
          <p:nvPr>
            <p:ph idx="1" type="subTitle"/>
          </p:nvPr>
        </p:nvSpPr>
        <p:spPr>
          <a:xfrm>
            <a:off x="4083699" y="2521573"/>
            <a:ext cx="4407000" cy="1462500"/>
          </a:xfrm>
          <a:prstGeom prst="rect">
            <a:avLst/>
          </a:prstGeom>
          <a:noFill/>
          <a:ln>
            <a:noFill/>
          </a:ln>
        </p:spPr>
        <p:txBody>
          <a:bodyPr anchorCtr="0" anchor="b" bIns="45700" lIns="91425" spcFirstLastPara="1" rIns="91425" wrap="square" tIns="45700">
            <a:normAutofit lnSpcReduction="10000"/>
          </a:bodyPr>
          <a:lstStyle/>
          <a:p>
            <a:pPr indent="0" lvl="0" marL="0" rtl="0" algn="l">
              <a:lnSpc>
                <a:spcPct val="90000"/>
              </a:lnSpc>
              <a:spcBef>
                <a:spcPts val="0"/>
              </a:spcBef>
              <a:spcAft>
                <a:spcPts val="0"/>
              </a:spcAft>
              <a:buClr>
                <a:srgbClr val="FFFFFF"/>
              </a:buClr>
              <a:buSzPts val="1650"/>
              <a:buNone/>
            </a:pPr>
            <a:r>
              <a:rPr lang="en-US" sz="1650">
                <a:solidFill>
                  <a:srgbClr val="FFFFFF"/>
                </a:solidFill>
              </a:rPr>
              <a:t>SONIA DEAL, RN, MSN, CHCEF, PCMH CCE</a:t>
            </a:r>
            <a:endParaRPr/>
          </a:p>
          <a:p>
            <a:pPr indent="0" lvl="0" marL="0" rtl="0" algn="l">
              <a:lnSpc>
                <a:spcPct val="90000"/>
              </a:lnSpc>
              <a:spcBef>
                <a:spcPts val="750"/>
              </a:spcBef>
              <a:spcAft>
                <a:spcPts val="0"/>
              </a:spcAft>
              <a:buClr>
                <a:srgbClr val="FFFFFF"/>
              </a:buClr>
              <a:buSzPts val="1650"/>
              <a:buNone/>
            </a:pPr>
            <a:r>
              <a:rPr lang="en-US" sz="1650">
                <a:solidFill>
                  <a:srgbClr val="FFFFFF"/>
                </a:solidFill>
              </a:rPr>
              <a:t>AFFINIA HEALTHCARE</a:t>
            </a:r>
            <a:endParaRPr/>
          </a:p>
          <a:p>
            <a:pPr indent="0" lvl="0" marL="0" rtl="0" algn="l">
              <a:lnSpc>
                <a:spcPct val="90000"/>
              </a:lnSpc>
              <a:spcBef>
                <a:spcPts val="750"/>
              </a:spcBef>
              <a:spcAft>
                <a:spcPts val="0"/>
              </a:spcAft>
              <a:buClr>
                <a:srgbClr val="FFFFFF"/>
              </a:buClr>
              <a:buSzPts val="1650"/>
              <a:buNone/>
            </a:pPr>
            <a:r>
              <a:rPr lang="en-US" sz="1650">
                <a:solidFill>
                  <a:srgbClr val="FFFFFF"/>
                </a:solidFill>
              </a:rPr>
              <a:t>VICE PRESIDENT OF COMMUNITY HEALTH AND ENGAGEMENT</a:t>
            </a:r>
            <a:endParaRPr/>
          </a:p>
        </p:txBody>
      </p:sp>
      <p:cxnSp>
        <p:nvCxnSpPr>
          <p:cNvPr id="629" name="Google Shape;629;g2956447ca6a_9_294"/>
          <p:cNvCxnSpPr/>
          <p:nvPr/>
        </p:nvCxnSpPr>
        <p:spPr>
          <a:xfrm>
            <a:off x="361951" y="367391"/>
            <a:ext cx="8360400" cy="0"/>
          </a:xfrm>
          <a:prstGeom prst="straightConnector1">
            <a:avLst/>
          </a:prstGeom>
          <a:noFill/>
          <a:ln cap="flat" cmpd="sng" w="28575">
            <a:solidFill>
              <a:srgbClr val="FFFFFF"/>
            </a:solidFill>
            <a:prstDash val="solid"/>
            <a:miter lim="800000"/>
            <a:headEnd len="sm" w="sm" type="none"/>
            <a:tailEnd len="sm" w="sm" type="none"/>
          </a:ln>
        </p:spPr>
      </p:cxnSp>
      <p:cxnSp>
        <p:nvCxnSpPr>
          <p:cNvPr id="630" name="Google Shape;630;g2956447ca6a_9_294"/>
          <p:cNvCxnSpPr/>
          <p:nvPr/>
        </p:nvCxnSpPr>
        <p:spPr>
          <a:xfrm>
            <a:off x="361951" y="4776104"/>
            <a:ext cx="8360400" cy="0"/>
          </a:xfrm>
          <a:prstGeom prst="straightConnector1">
            <a:avLst/>
          </a:prstGeom>
          <a:noFill/>
          <a:ln cap="flat" cmpd="sng" w="28575">
            <a:solidFill>
              <a:srgbClr val="FFFFFF"/>
            </a:solidFill>
            <a:prstDash val="solid"/>
            <a:miter lim="800000"/>
            <a:headEnd len="sm" w="sm" type="none"/>
            <a:tailEnd len="sm" w="sm" type="none"/>
          </a:ln>
        </p:spPr>
      </p:cxnSp>
      <p:pic>
        <p:nvPicPr>
          <p:cNvPr id="631" name="Google Shape;631;g2956447ca6a_9_294"/>
          <p:cNvPicPr preferRelativeResize="0"/>
          <p:nvPr/>
        </p:nvPicPr>
        <p:blipFill rotWithShape="1">
          <a:blip r:embed="rId4">
            <a:alphaModFix/>
          </a:blip>
          <a:srcRect b="0" l="849" r="1455" t="0"/>
          <a:stretch/>
        </p:blipFill>
        <p:spPr>
          <a:xfrm>
            <a:off x="1974365" y="1977990"/>
            <a:ext cx="2015836" cy="20522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628">
                                            <p:txEl>
                                              <p:pRg end="0" st="0"/>
                                            </p:txEl>
                                          </p:spTgt>
                                        </p:tgtEl>
                                        <p:attrNameLst>
                                          <p:attrName>style.visibility</p:attrName>
                                        </p:attrNameLst>
                                      </p:cBhvr>
                                      <p:to>
                                        <p:strVal val="visible"/>
                                      </p:to>
                                    </p:set>
                                    <p:animEffect filter="fade" transition="in">
                                      <p:cBhvr>
                                        <p:cTn dur="400"/>
                                        <p:tgtEl>
                                          <p:spTgt spid="628">
                                            <p:txEl>
                                              <p:pRg end="0" st="0"/>
                                            </p:txEl>
                                          </p:spTgt>
                                        </p:tgtEl>
                                      </p:cBhvr>
                                    </p:animEffect>
                                  </p:childTnLst>
                                </p:cTn>
                              </p:par>
                              <p:par>
                                <p:cTn fill="hold" nodeType="withEffect" presetClass="entr" presetID="10" presetSubtype="0">
                                  <p:stCondLst>
                                    <p:cond delay="2000"/>
                                  </p:stCondLst>
                                  <p:childTnLst>
                                    <p:set>
                                      <p:cBhvr>
                                        <p:cTn dur="1" fill="hold">
                                          <p:stCondLst>
                                            <p:cond delay="0"/>
                                          </p:stCondLst>
                                        </p:cTn>
                                        <p:tgtEl>
                                          <p:spTgt spid="628">
                                            <p:txEl>
                                              <p:pRg end="1" st="1"/>
                                            </p:txEl>
                                          </p:spTgt>
                                        </p:tgtEl>
                                        <p:attrNameLst>
                                          <p:attrName>style.visibility</p:attrName>
                                        </p:attrNameLst>
                                      </p:cBhvr>
                                      <p:to>
                                        <p:strVal val="visible"/>
                                      </p:to>
                                    </p:set>
                                    <p:animEffect filter="fade" transition="in">
                                      <p:cBhvr>
                                        <p:cTn dur="400"/>
                                        <p:tgtEl>
                                          <p:spTgt spid="628">
                                            <p:txEl>
                                              <p:pRg end="1" st="1"/>
                                            </p:txEl>
                                          </p:spTgt>
                                        </p:tgtEl>
                                      </p:cBhvr>
                                    </p:animEffect>
                                  </p:childTnLst>
                                </p:cTn>
                              </p:par>
                              <p:par>
                                <p:cTn fill="hold" nodeType="withEffect" presetClass="entr" presetID="10" presetSubtype="0">
                                  <p:stCondLst>
                                    <p:cond delay="2000"/>
                                  </p:stCondLst>
                                  <p:childTnLst>
                                    <p:set>
                                      <p:cBhvr>
                                        <p:cTn dur="1" fill="hold">
                                          <p:stCondLst>
                                            <p:cond delay="0"/>
                                          </p:stCondLst>
                                        </p:cTn>
                                        <p:tgtEl>
                                          <p:spTgt spid="628">
                                            <p:txEl>
                                              <p:pRg end="2" st="2"/>
                                            </p:txEl>
                                          </p:spTgt>
                                        </p:tgtEl>
                                        <p:attrNameLst>
                                          <p:attrName>style.visibility</p:attrName>
                                        </p:attrNameLst>
                                      </p:cBhvr>
                                      <p:to>
                                        <p:strVal val="visible"/>
                                      </p:to>
                                    </p:set>
                                    <p:animEffect filter="fade" transition="in">
                                      <p:cBhvr>
                                        <p:cTn dur="400"/>
                                        <p:tgtEl>
                                          <p:spTgt spid="6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000"/>
                                  </p:stCondLst>
                                  <p:childTnLst>
                                    <p:set>
                                      <p:cBhvr>
                                        <p:cTn dur="1" fill="hold">
                                          <p:stCondLst>
                                            <p:cond delay="0"/>
                                          </p:stCondLst>
                                        </p:cTn>
                                        <p:tgtEl>
                                          <p:spTgt spid="627"/>
                                        </p:tgtEl>
                                        <p:attrNameLst>
                                          <p:attrName>style.visibility</p:attrName>
                                        </p:attrNameLst>
                                      </p:cBhvr>
                                      <p:to>
                                        <p:strVal val="visible"/>
                                      </p:to>
                                    </p:set>
                                    <p:animEffect filter="fade" transition="in">
                                      <p:cBhvr>
                                        <p:cTn dur="4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6" name="Shape 636"/>
        <p:cNvGrpSpPr/>
        <p:nvPr/>
      </p:nvGrpSpPr>
      <p:grpSpPr>
        <a:xfrm>
          <a:off x="0" y="0"/>
          <a:ext cx="0" cy="0"/>
          <a:chOff x="0" y="0"/>
          <a:chExt cx="0" cy="0"/>
        </a:xfrm>
      </p:grpSpPr>
      <p:sp>
        <p:nvSpPr>
          <p:cNvPr id="637" name="Google Shape;637;g2956447ca6a_9_305"/>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cxnSp>
        <p:nvCxnSpPr>
          <p:cNvPr id="638" name="Google Shape;638;g2956447ca6a_9_305"/>
          <p:cNvCxnSpPr/>
          <p:nvPr/>
        </p:nvCxnSpPr>
        <p:spPr>
          <a:xfrm>
            <a:off x="361951" y="367391"/>
            <a:ext cx="8360400" cy="0"/>
          </a:xfrm>
          <a:prstGeom prst="straightConnector1">
            <a:avLst/>
          </a:prstGeom>
          <a:noFill/>
          <a:ln cap="flat" cmpd="sng" w="28575">
            <a:solidFill>
              <a:schemeClr val="dk1"/>
            </a:solidFill>
            <a:prstDash val="solid"/>
            <a:miter lim="800000"/>
            <a:headEnd len="sm" w="sm" type="none"/>
            <a:tailEnd len="sm" w="sm" type="none"/>
          </a:ln>
        </p:spPr>
      </p:cxnSp>
      <p:pic>
        <p:nvPicPr>
          <p:cNvPr descr="Image result for affinia healthcare logo" id="639" name="Google Shape;639;g2956447ca6a_9_305"/>
          <p:cNvPicPr preferRelativeResize="0"/>
          <p:nvPr/>
        </p:nvPicPr>
        <p:blipFill rotWithShape="1">
          <a:blip r:embed="rId3">
            <a:alphaModFix/>
          </a:blip>
          <a:srcRect b="0" l="0" r="0" t="0"/>
          <a:stretch/>
        </p:blipFill>
        <p:spPr>
          <a:xfrm>
            <a:off x="5733826" y="498494"/>
            <a:ext cx="2858090" cy="2023143"/>
          </a:xfrm>
          <a:prstGeom prst="rect">
            <a:avLst/>
          </a:prstGeom>
          <a:noFill/>
          <a:ln>
            <a:noFill/>
          </a:ln>
        </p:spPr>
      </p:pic>
      <p:sp>
        <p:nvSpPr>
          <p:cNvPr id="640" name="Google Shape;640;g2956447ca6a_9_305"/>
          <p:cNvSpPr txBox="1"/>
          <p:nvPr>
            <p:ph idx="1" type="body"/>
          </p:nvPr>
        </p:nvSpPr>
        <p:spPr>
          <a:xfrm>
            <a:off x="361951" y="848167"/>
            <a:ext cx="4585500" cy="3351900"/>
          </a:xfrm>
          <a:prstGeom prst="rect">
            <a:avLst/>
          </a:prstGeom>
          <a:noFill/>
          <a:ln>
            <a:noFill/>
          </a:ln>
        </p:spPr>
        <p:txBody>
          <a:bodyPr anchorCtr="0" anchor="t" bIns="45700" lIns="91425" spcFirstLastPara="1" rIns="91425" wrap="square" tIns="45700">
            <a:normAutofit lnSpcReduction="10000"/>
          </a:bodyPr>
          <a:lstStyle/>
          <a:p>
            <a:pPr indent="-330192" lvl="0" marL="342892" rtl="0" algn="l">
              <a:lnSpc>
                <a:spcPct val="90000"/>
              </a:lnSpc>
              <a:spcBef>
                <a:spcPts val="0"/>
              </a:spcBef>
              <a:spcAft>
                <a:spcPts val="0"/>
              </a:spcAft>
              <a:buClr>
                <a:schemeClr val="dk1"/>
              </a:buClr>
              <a:buSzPts val="3000"/>
              <a:buChar char="•"/>
            </a:pPr>
            <a:r>
              <a:rPr lang="en-US"/>
              <a:t>Community Health Center (FQHC) in St. Louis, MO </a:t>
            </a:r>
            <a:endParaRPr/>
          </a:p>
          <a:p>
            <a:pPr indent="-330192" lvl="0" marL="342892" rtl="0" algn="l">
              <a:lnSpc>
                <a:spcPct val="90000"/>
              </a:lnSpc>
              <a:spcBef>
                <a:spcPts val="450"/>
              </a:spcBef>
              <a:spcAft>
                <a:spcPts val="0"/>
              </a:spcAft>
              <a:buClr>
                <a:schemeClr val="dk1"/>
              </a:buClr>
              <a:buSzPts val="3000"/>
              <a:buChar char="•"/>
            </a:pPr>
            <a:r>
              <a:rPr lang="en-US"/>
              <a:t>8 clinical sites, including school-based health centers</a:t>
            </a:r>
            <a:endParaRPr/>
          </a:p>
          <a:p>
            <a:pPr indent="-330192" lvl="0" marL="342892" rtl="0" algn="l">
              <a:lnSpc>
                <a:spcPct val="90000"/>
              </a:lnSpc>
              <a:spcBef>
                <a:spcPts val="450"/>
              </a:spcBef>
              <a:spcAft>
                <a:spcPts val="0"/>
              </a:spcAft>
              <a:buClr>
                <a:schemeClr val="dk1"/>
              </a:buClr>
              <a:buSzPts val="3000"/>
              <a:buChar char="•"/>
            </a:pPr>
            <a:r>
              <a:rPr lang="en-US"/>
              <a:t>5 health centers within 20 minute proximity of downtown St. Louis</a:t>
            </a:r>
            <a:endParaRPr/>
          </a:p>
          <a:p>
            <a:pPr indent="-330192" lvl="0" marL="342892" rtl="0" algn="l">
              <a:lnSpc>
                <a:spcPct val="90000"/>
              </a:lnSpc>
              <a:spcBef>
                <a:spcPts val="450"/>
              </a:spcBef>
              <a:spcAft>
                <a:spcPts val="0"/>
              </a:spcAft>
              <a:buClr>
                <a:schemeClr val="dk1"/>
              </a:buClr>
              <a:buSzPts val="3000"/>
              <a:buChar char="•"/>
            </a:pPr>
            <a:r>
              <a:rPr lang="en-US"/>
              <a:t>Approximately 43,000 patients</a:t>
            </a:r>
            <a:endParaRPr/>
          </a:p>
          <a:p>
            <a:pPr indent="-323842" lvl="1" marL="742930" rtl="0" algn="l">
              <a:lnSpc>
                <a:spcPct val="90000"/>
              </a:lnSpc>
              <a:spcBef>
                <a:spcPts val="450"/>
              </a:spcBef>
              <a:spcAft>
                <a:spcPts val="0"/>
              </a:spcAft>
              <a:buClr>
                <a:schemeClr val="dk1"/>
              </a:buClr>
              <a:buSzPts val="2400"/>
              <a:buChar char="–"/>
            </a:pPr>
            <a:r>
              <a:rPr lang="en-US" sz="1800"/>
              <a:t>approx. 8000 diagnosed with HTN</a:t>
            </a:r>
            <a:endParaRPr/>
          </a:p>
          <a:p>
            <a:pPr indent="-228593" lvl="2" marL="1142972" rtl="0" algn="l">
              <a:lnSpc>
                <a:spcPct val="90000"/>
              </a:lnSpc>
              <a:spcBef>
                <a:spcPts val="450"/>
              </a:spcBef>
              <a:spcAft>
                <a:spcPts val="450"/>
              </a:spcAft>
              <a:buClr>
                <a:schemeClr val="dk1"/>
              </a:buClr>
              <a:buSzPts val="1800"/>
              <a:buChar char="•"/>
            </a:pPr>
            <a:r>
              <a:rPr lang="en-US" sz="1800"/>
              <a:t>approx. 3600 blood pressure controlled</a:t>
            </a:r>
            <a:endParaRPr/>
          </a:p>
        </p:txBody>
      </p:sp>
      <p:pic>
        <p:nvPicPr>
          <p:cNvPr id="641" name="Google Shape;641;g2956447ca6a_9_305"/>
          <p:cNvPicPr preferRelativeResize="0"/>
          <p:nvPr/>
        </p:nvPicPr>
        <p:blipFill rotWithShape="1">
          <a:blip r:embed="rId4">
            <a:alphaModFix/>
          </a:blip>
          <a:srcRect b="0" l="0" r="0" t="0"/>
          <a:stretch/>
        </p:blipFill>
        <p:spPr>
          <a:xfrm>
            <a:off x="5726439" y="2621862"/>
            <a:ext cx="2872863" cy="2023143"/>
          </a:xfrm>
          <a:prstGeom prst="rect">
            <a:avLst/>
          </a:prstGeom>
          <a:noFill/>
          <a:ln>
            <a:noFill/>
          </a:ln>
        </p:spPr>
      </p:pic>
      <p:cxnSp>
        <p:nvCxnSpPr>
          <p:cNvPr id="642" name="Google Shape;642;g2956447ca6a_9_305"/>
          <p:cNvCxnSpPr/>
          <p:nvPr/>
        </p:nvCxnSpPr>
        <p:spPr>
          <a:xfrm>
            <a:off x="361951" y="4776104"/>
            <a:ext cx="8360400"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2956447ca6a_9_315"/>
          <p:cNvSpPr txBox="1"/>
          <p:nvPr>
            <p:ph type="title"/>
          </p:nvPr>
        </p:nvSpPr>
        <p:spPr>
          <a:xfrm>
            <a:off x="361950" y="733807"/>
            <a:ext cx="8360400" cy="1316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900"/>
              <a:buFont typeface="Arial"/>
              <a:buNone/>
            </a:pPr>
            <a:r>
              <a:rPr lang="en-US"/>
              <a:t>ROLE OF THE CHW</a:t>
            </a:r>
            <a:endParaRPr/>
          </a:p>
        </p:txBody>
      </p:sp>
      <p:sp>
        <p:nvSpPr>
          <p:cNvPr id="648" name="Google Shape;648;g2956447ca6a_9_315"/>
          <p:cNvSpPr txBox="1"/>
          <p:nvPr>
            <p:ph idx="1" type="body"/>
          </p:nvPr>
        </p:nvSpPr>
        <p:spPr>
          <a:xfrm>
            <a:off x="361951" y="2327349"/>
            <a:ext cx="4063800" cy="23055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dk1"/>
              </a:buClr>
              <a:buSzPct val="100000"/>
              <a:buNone/>
            </a:pPr>
            <a:r>
              <a:rPr lang="en-US"/>
              <a:t>-Facilitating communication between community members and health and care organizations </a:t>
            </a:r>
            <a:endParaRPr/>
          </a:p>
          <a:p>
            <a:pPr indent="0" lvl="0" marL="0" rtl="0" algn="l">
              <a:lnSpc>
                <a:spcPct val="100000"/>
              </a:lnSpc>
              <a:spcBef>
                <a:spcPts val="750"/>
              </a:spcBef>
              <a:spcAft>
                <a:spcPts val="0"/>
              </a:spcAft>
              <a:buClr>
                <a:schemeClr val="dk1"/>
              </a:buClr>
              <a:buSzPct val="100000"/>
              <a:buNone/>
            </a:pPr>
            <a:r>
              <a:rPr lang="en-US"/>
              <a:t>-Building a trusting relationship with the community in which they represent, Helping people understand their health or social conditions </a:t>
            </a:r>
            <a:endParaRPr/>
          </a:p>
          <a:p>
            <a:pPr indent="0" lvl="0" marL="0" rtl="0" algn="l">
              <a:lnSpc>
                <a:spcPct val="100000"/>
              </a:lnSpc>
              <a:spcBef>
                <a:spcPts val="750"/>
              </a:spcBef>
              <a:spcAft>
                <a:spcPts val="0"/>
              </a:spcAft>
              <a:buClr>
                <a:schemeClr val="dk1"/>
              </a:buClr>
              <a:buSzPct val="100000"/>
              <a:buNone/>
            </a:pPr>
            <a:r>
              <a:rPr lang="en-US"/>
              <a:t>-Providing advocacy for those who need it </a:t>
            </a:r>
            <a:endParaRPr/>
          </a:p>
          <a:p>
            <a:pPr indent="0" lvl="0" marL="0" rtl="0" algn="l">
              <a:lnSpc>
                <a:spcPct val="100000"/>
              </a:lnSpc>
              <a:spcBef>
                <a:spcPts val="750"/>
              </a:spcBef>
              <a:spcAft>
                <a:spcPts val="0"/>
              </a:spcAft>
              <a:buClr>
                <a:schemeClr val="dk1"/>
              </a:buClr>
              <a:buSzPct val="100000"/>
              <a:buNone/>
            </a:pPr>
            <a:r>
              <a:rPr lang="en-US"/>
              <a:t>-Making home visits to high-risk patients, pregnant or nursing mothers, and the elderly</a:t>
            </a:r>
            <a:endParaRPr/>
          </a:p>
        </p:txBody>
      </p:sp>
      <p:sp>
        <p:nvSpPr>
          <p:cNvPr id="649" name="Google Shape;649;g2956447ca6a_9_315"/>
          <p:cNvSpPr txBox="1"/>
          <p:nvPr>
            <p:ph idx="2" type="body"/>
          </p:nvPr>
        </p:nvSpPr>
        <p:spPr>
          <a:xfrm>
            <a:off x="4658341" y="2327349"/>
            <a:ext cx="4063800" cy="23055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dk1"/>
              </a:buClr>
              <a:buSzPct val="100000"/>
              <a:buNone/>
            </a:pPr>
            <a:r>
              <a:rPr lang="en-US"/>
              <a:t>-Holding groups and individual meetings with people in the community </a:t>
            </a:r>
            <a:endParaRPr/>
          </a:p>
          <a:p>
            <a:pPr indent="0" lvl="0" marL="0" rtl="0" algn="l">
              <a:lnSpc>
                <a:spcPct val="100000"/>
              </a:lnSpc>
              <a:spcBef>
                <a:spcPts val="750"/>
              </a:spcBef>
              <a:spcAft>
                <a:spcPts val="0"/>
              </a:spcAft>
              <a:buClr>
                <a:schemeClr val="dk1"/>
              </a:buClr>
              <a:buSzPct val="100000"/>
              <a:buNone/>
            </a:pPr>
            <a:r>
              <a:rPr lang="en-US"/>
              <a:t>-Delivering health care information in a way that is easy to understand </a:t>
            </a:r>
            <a:endParaRPr/>
          </a:p>
          <a:p>
            <a:pPr indent="0" lvl="0" marL="0" rtl="0" algn="l">
              <a:lnSpc>
                <a:spcPct val="100000"/>
              </a:lnSpc>
              <a:spcBef>
                <a:spcPts val="750"/>
              </a:spcBef>
              <a:spcAft>
                <a:spcPts val="0"/>
              </a:spcAft>
              <a:buClr>
                <a:schemeClr val="dk1"/>
              </a:buClr>
              <a:buSzPct val="100000"/>
              <a:buNone/>
            </a:pPr>
            <a:r>
              <a:rPr lang="en-US"/>
              <a:t>-Providing informal counseling, Determining eligibility for health care plans </a:t>
            </a:r>
            <a:endParaRPr/>
          </a:p>
          <a:p>
            <a:pPr indent="0" lvl="0" marL="0" rtl="0" algn="l">
              <a:lnSpc>
                <a:spcPct val="100000"/>
              </a:lnSpc>
              <a:spcBef>
                <a:spcPts val="750"/>
              </a:spcBef>
              <a:spcAft>
                <a:spcPts val="0"/>
              </a:spcAft>
              <a:buClr>
                <a:schemeClr val="dk1"/>
              </a:buClr>
              <a:buSzPct val="100000"/>
              <a:buNone/>
            </a:pPr>
            <a:r>
              <a:rPr lang="en-US"/>
              <a:t>-Collecting data to inform future programs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2956447ca6a_9_321"/>
          <p:cNvSpPr txBox="1"/>
          <p:nvPr>
            <p:ph type="title"/>
          </p:nvPr>
        </p:nvSpPr>
        <p:spPr>
          <a:xfrm>
            <a:off x="363474" y="733806"/>
            <a:ext cx="3215400" cy="1837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4000"/>
              <a:buFont typeface="Arial"/>
              <a:buNone/>
            </a:pPr>
            <a:r>
              <a:rPr lang="en-US"/>
              <a:t>CHW’S IN ACTION</a:t>
            </a:r>
            <a:endParaRPr/>
          </a:p>
        </p:txBody>
      </p:sp>
      <p:grpSp>
        <p:nvGrpSpPr>
          <p:cNvPr id="655" name="Google Shape;655;g2956447ca6a_9_321"/>
          <p:cNvGrpSpPr/>
          <p:nvPr/>
        </p:nvGrpSpPr>
        <p:grpSpPr>
          <a:xfrm>
            <a:off x="4532254" y="740569"/>
            <a:ext cx="3545361" cy="3655246"/>
            <a:chOff x="644863" y="0"/>
            <a:chExt cx="3545361" cy="3655246"/>
          </a:xfrm>
        </p:grpSpPr>
        <p:sp>
          <p:nvSpPr>
            <p:cNvPr id="656" name="Google Shape;656;g2956447ca6a_9_321"/>
            <p:cNvSpPr/>
            <p:nvPr/>
          </p:nvSpPr>
          <p:spPr>
            <a:xfrm>
              <a:off x="1697526" y="1179173"/>
              <a:ext cx="1498800" cy="1296600"/>
            </a:xfrm>
            <a:prstGeom prst="hexagon">
              <a:avLst>
                <a:gd fmla="val 28570" name="adj"/>
                <a:gd fmla="val 115470" name="vf"/>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956447ca6a_9_321"/>
            <p:cNvSpPr txBox="1"/>
            <p:nvPr/>
          </p:nvSpPr>
          <p:spPr>
            <a:xfrm>
              <a:off x="1918308" y="1394281"/>
              <a:ext cx="1057500" cy="866700"/>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Affinia Healthcare CHW programming</a:t>
              </a:r>
              <a:endParaRPr/>
            </a:p>
          </p:txBody>
        </p:sp>
        <p:sp>
          <p:nvSpPr>
            <p:cNvPr id="658" name="Google Shape;658;g2956447ca6a_9_321"/>
            <p:cNvSpPr/>
            <p:nvPr/>
          </p:nvSpPr>
          <p:spPr>
            <a:xfrm>
              <a:off x="2636050" y="558882"/>
              <a:ext cx="565500" cy="487200"/>
            </a:xfrm>
            <a:prstGeom prst="hexagon">
              <a:avLst>
                <a:gd fmla="val 28900" name="adj"/>
                <a:gd fmla="val 115470" name="vf"/>
              </a:avLst>
            </a:prstGeom>
            <a:solidFill>
              <a:srgbClr val="CEE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956447ca6a_9_321"/>
            <p:cNvSpPr/>
            <p:nvPr/>
          </p:nvSpPr>
          <p:spPr>
            <a:xfrm>
              <a:off x="1835585" y="0"/>
              <a:ext cx="1228200" cy="1062600"/>
            </a:xfrm>
            <a:prstGeom prst="hexagon">
              <a:avLst>
                <a:gd fmla="val 28570" name="adj"/>
                <a:gd fmla="val 115470" name="vf"/>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956447ca6a_9_321"/>
            <p:cNvSpPr txBox="1"/>
            <p:nvPr/>
          </p:nvSpPr>
          <p:spPr>
            <a:xfrm>
              <a:off x="2039131" y="176091"/>
              <a:ext cx="821100" cy="710400"/>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Chronic Conditions</a:t>
              </a:r>
              <a:endParaRPr/>
            </a:p>
          </p:txBody>
        </p:sp>
        <p:sp>
          <p:nvSpPr>
            <p:cNvPr id="661" name="Google Shape;661;g2956447ca6a_9_321"/>
            <p:cNvSpPr/>
            <p:nvPr/>
          </p:nvSpPr>
          <p:spPr>
            <a:xfrm>
              <a:off x="3296016" y="1469763"/>
              <a:ext cx="565500" cy="487200"/>
            </a:xfrm>
            <a:prstGeom prst="hexagon">
              <a:avLst>
                <a:gd fmla="val 28900" name="adj"/>
                <a:gd fmla="val 115470" name="vf"/>
              </a:avLst>
            </a:prstGeom>
            <a:solidFill>
              <a:srgbClr val="CEE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956447ca6a_9_321"/>
            <p:cNvSpPr/>
            <p:nvPr/>
          </p:nvSpPr>
          <p:spPr>
            <a:xfrm>
              <a:off x="2962024" y="653553"/>
              <a:ext cx="1228200" cy="1062600"/>
            </a:xfrm>
            <a:prstGeom prst="hexagon">
              <a:avLst>
                <a:gd fmla="val 28570" name="adj"/>
                <a:gd fmla="val 115470" name="vf"/>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956447ca6a_9_321"/>
            <p:cNvSpPr txBox="1"/>
            <p:nvPr/>
          </p:nvSpPr>
          <p:spPr>
            <a:xfrm>
              <a:off x="3165570" y="829644"/>
              <a:ext cx="821100" cy="710400"/>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Foster Care Program</a:t>
              </a:r>
              <a:endParaRPr/>
            </a:p>
          </p:txBody>
        </p:sp>
        <p:sp>
          <p:nvSpPr>
            <p:cNvPr id="664" name="Google Shape;664;g2956447ca6a_9_321"/>
            <p:cNvSpPr/>
            <p:nvPr/>
          </p:nvSpPr>
          <p:spPr>
            <a:xfrm>
              <a:off x="2837561" y="2497976"/>
              <a:ext cx="565500" cy="487200"/>
            </a:xfrm>
            <a:prstGeom prst="hexagon">
              <a:avLst>
                <a:gd fmla="val 28900" name="adj"/>
                <a:gd fmla="val 115470" name="vf"/>
              </a:avLst>
            </a:prstGeom>
            <a:solidFill>
              <a:srgbClr val="CEE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956447ca6a_9_321"/>
            <p:cNvSpPr/>
            <p:nvPr/>
          </p:nvSpPr>
          <p:spPr>
            <a:xfrm>
              <a:off x="2962024" y="1938362"/>
              <a:ext cx="1228200" cy="1062600"/>
            </a:xfrm>
            <a:prstGeom prst="hexagon">
              <a:avLst>
                <a:gd fmla="val 28570" name="adj"/>
                <a:gd fmla="val 115470" name="vf"/>
              </a:avLst>
            </a:prstGeom>
            <a:solidFill>
              <a:srgbClr val="5DB44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956447ca6a_9_321"/>
            <p:cNvSpPr txBox="1"/>
            <p:nvPr/>
          </p:nvSpPr>
          <p:spPr>
            <a:xfrm>
              <a:off x="3165570" y="2114453"/>
              <a:ext cx="821100" cy="710400"/>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Medicaid Patients</a:t>
              </a:r>
              <a:endParaRPr/>
            </a:p>
          </p:txBody>
        </p:sp>
        <p:sp>
          <p:nvSpPr>
            <p:cNvPr id="667" name="Google Shape;667;g2956447ca6a_9_321"/>
            <p:cNvSpPr/>
            <p:nvPr/>
          </p:nvSpPr>
          <p:spPr>
            <a:xfrm>
              <a:off x="1700315" y="2604709"/>
              <a:ext cx="565500" cy="487200"/>
            </a:xfrm>
            <a:prstGeom prst="hexagon">
              <a:avLst>
                <a:gd fmla="val 28900" name="adj"/>
                <a:gd fmla="val 115470" name="vf"/>
              </a:avLst>
            </a:prstGeom>
            <a:solidFill>
              <a:srgbClr val="CEE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956447ca6a_9_321"/>
            <p:cNvSpPr/>
            <p:nvPr/>
          </p:nvSpPr>
          <p:spPr>
            <a:xfrm>
              <a:off x="1835585" y="2592646"/>
              <a:ext cx="1228200" cy="1062600"/>
            </a:xfrm>
            <a:prstGeom prst="hexagon">
              <a:avLst>
                <a:gd fmla="val 28570" name="adj"/>
                <a:gd fmla="val 115470" name="vf"/>
              </a:avLst>
            </a:prstGeom>
            <a:solidFill>
              <a:srgbClr val="89AA5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956447ca6a_9_321"/>
            <p:cNvSpPr txBox="1"/>
            <p:nvPr/>
          </p:nvSpPr>
          <p:spPr>
            <a:xfrm>
              <a:off x="2039131" y="2768737"/>
              <a:ext cx="821100" cy="710400"/>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Vaccine Clinic</a:t>
              </a:r>
              <a:endParaRPr/>
            </a:p>
          </p:txBody>
        </p:sp>
        <p:sp>
          <p:nvSpPr>
            <p:cNvPr id="670" name="Google Shape;670;g2956447ca6a_9_321"/>
            <p:cNvSpPr/>
            <p:nvPr/>
          </p:nvSpPr>
          <p:spPr>
            <a:xfrm>
              <a:off x="1029541" y="1694194"/>
              <a:ext cx="565500" cy="487200"/>
            </a:xfrm>
            <a:prstGeom prst="hexagon">
              <a:avLst>
                <a:gd fmla="val 28900" name="adj"/>
                <a:gd fmla="val 115470" name="vf"/>
              </a:avLst>
            </a:prstGeom>
            <a:solidFill>
              <a:srgbClr val="CEE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956447ca6a_9_321"/>
            <p:cNvSpPr/>
            <p:nvPr/>
          </p:nvSpPr>
          <p:spPr>
            <a:xfrm>
              <a:off x="644863" y="1939093"/>
              <a:ext cx="1346400" cy="1062600"/>
            </a:xfrm>
            <a:prstGeom prst="hexagon">
              <a:avLst>
                <a:gd fmla="val 28570" name="adj"/>
                <a:gd fmla="val 115470" name="vf"/>
              </a:avLst>
            </a:prstGeom>
            <a:solidFill>
              <a:srgbClr val="A3A54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956447ca6a_9_321"/>
            <p:cNvSpPr txBox="1"/>
            <p:nvPr/>
          </p:nvSpPr>
          <p:spPr>
            <a:xfrm>
              <a:off x="858251" y="2107504"/>
              <a:ext cx="919500" cy="72570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PRAPARE Assessments &amp; SDOH</a:t>
              </a:r>
              <a:endParaRPr/>
            </a:p>
          </p:txBody>
        </p:sp>
        <p:sp>
          <p:nvSpPr>
            <p:cNvPr id="673" name="Google Shape;673;g2956447ca6a_9_321"/>
            <p:cNvSpPr/>
            <p:nvPr/>
          </p:nvSpPr>
          <p:spPr>
            <a:xfrm>
              <a:off x="703916" y="652091"/>
              <a:ext cx="1228200" cy="1062600"/>
            </a:xfrm>
            <a:prstGeom prst="hexagon">
              <a:avLst>
                <a:gd fmla="val 28570" name="adj"/>
                <a:gd fmla="val 115470" name="vf"/>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956447ca6a_9_321"/>
            <p:cNvSpPr txBox="1"/>
            <p:nvPr/>
          </p:nvSpPr>
          <p:spPr>
            <a:xfrm>
              <a:off x="907462" y="828182"/>
              <a:ext cx="821100" cy="710400"/>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HIV Team</a:t>
              </a:r>
              <a:endParaRPr/>
            </a:p>
          </p:txBody>
        </p:sp>
      </p:grpSp>
      <p:sp>
        <p:nvSpPr>
          <p:cNvPr id="675" name="Google Shape;675;g2956447ca6a_9_321"/>
          <p:cNvSpPr txBox="1"/>
          <p:nvPr>
            <p:ph idx="2" type="body"/>
          </p:nvPr>
        </p:nvSpPr>
        <p:spPr>
          <a:xfrm>
            <a:off x="363474" y="2733805"/>
            <a:ext cx="3215400" cy="1668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a:t>Affinia Healthcare CHWs operate and focus on specific programs.  These are areas/programs where those CHWs are embedded.</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2956447ca6a_9_346"/>
          <p:cNvSpPr txBox="1"/>
          <p:nvPr>
            <p:ph type="title"/>
          </p:nvPr>
        </p:nvSpPr>
        <p:spPr>
          <a:xfrm>
            <a:off x="392549" y="958880"/>
            <a:ext cx="8358900" cy="1004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4900"/>
              <a:buFont typeface="Arial"/>
              <a:buNone/>
            </a:pPr>
            <a:r>
              <a:rPr lang="en-US"/>
              <a:t>DATA DRIVING PROGRAMS</a:t>
            </a:r>
            <a:endParaRPr/>
          </a:p>
        </p:txBody>
      </p:sp>
      <p:sp>
        <p:nvSpPr>
          <p:cNvPr id="681" name="Google Shape;681;g2956447ca6a_9_346"/>
          <p:cNvSpPr txBox="1"/>
          <p:nvPr>
            <p:ph idx="1" type="body"/>
          </p:nvPr>
        </p:nvSpPr>
        <p:spPr>
          <a:xfrm>
            <a:off x="363474" y="1875691"/>
            <a:ext cx="4009800" cy="6180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a:t>PRAPARE AND DATA</a:t>
            </a:r>
            <a:endParaRPr/>
          </a:p>
        </p:txBody>
      </p:sp>
      <p:sp>
        <p:nvSpPr>
          <p:cNvPr id="682" name="Google Shape;682;g2956447ca6a_9_346"/>
          <p:cNvSpPr txBox="1"/>
          <p:nvPr>
            <p:ph idx="2" type="body"/>
          </p:nvPr>
        </p:nvSpPr>
        <p:spPr>
          <a:xfrm>
            <a:off x="363474" y="2571750"/>
            <a:ext cx="4009800" cy="2070600"/>
          </a:xfrm>
          <a:prstGeom prst="rect">
            <a:avLst/>
          </a:prstGeom>
          <a:noFill/>
          <a:ln>
            <a:noFill/>
          </a:ln>
        </p:spPr>
        <p:txBody>
          <a:bodyPr anchorCtr="0" anchor="t" bIns="45700" lIns="91425" spcFirstLastPara="1" rIns="91425" wrap="square" tIns="45700">
            <a:normAutofit lnSpcReduction="20000"/>
          </a:bodyPr>
          <a:lstStyle/>
          <a:p>
            <a:pPr indent="-274320" lvl="0" marL="257175" rtl="0" algn="l">
              <a:lnSpc>
                <a:spcPct val="100000"/>
              </a:lnSpc>
              <a:spcBef>
                <a:spcPts val="0"/>
              </a:spcBef>
              <a:spcAft>
                <a:spcPts val="0"/>
              </a:spcAft>
              <a:buClr>
                <a:schemeClr val="dk1"/>
              </a:buClr>
              <a:buSzPts val="1800"/>
              <a:buFont typeface="Arial"/>
              <a:buChar char="•"/>
            </a:pPr>
            <a:r>
              <a:rPr lang="en-US"/>
              <a:t>CLINICAL DATA</a:t>
            </a:r>
            <a:endParaRPr/>
          </a:p>
          <a:p>
            <a:pPr indent="-274320" lvl="0" marL="257175" rtl="0" algn="l">
              <a:lnSpc>
                <a:spcPct val="100000"/>
              </a:lnSpc>
              <a:spcBef>
                <a:spcPts val="750"/>
              </a:spcBef>
              <a:spcAft>
                <a:spcPts val="0"/>
              </a:spcAft>
              <a:buClr>
                <a:schemeClr val="dk1"/>
              </a:buClr>
              <a:buSzPts val="1800"/>
              <a:buFont typeface="Arial"/>
              <a:buChar char="•"/>
            </a:pPr>
            <a:r>
              <a:rPr lang="en-US"/>
              <a:t>PRAPARE</a:t>
            </a:r>
            <a:endParaRPr/>
          </a:p>
          <a:p>
            <a:pPr indent="-271462" lvl="1" marL="771525" rtl="0" algn="l">
              <a:lnSpc>
                <a:spcPct val="100000"/>
              </a:lnSpc>
              <a:spcBef>
                <a:spcPts val="375"/>
              </a:spcBef>
              <a:spcAft>
                <a:spcPts val="0"/>
              </a:spcAft>
              <a:buClr>
                <a:schemeClr val="dk1"/>
              </a:buClr>
              <a:buSzPts val="1500"/>
              <a:buChar char="•"/>
            </a:pPr>
            <a:r>
              <a:rPr lang="en-US"/>
              <a:t>FOOD</a:t>
            </a:r>
            <a:endParaRPr/>
          </a:p>
          <a:p>
            <a:pPr indent="-271462" lvl="1" marL="771525" rtl="0" algn="l">
              <a:lnSpc>
                <a:spcPct val="100000"/>
              </a:lnSpc>
              <a:spcBef>
                <a:spcPts val="375"/>
              </a:spcBef>
              <a:spcAft>
                <a:spcPts val="0"/>
              </a:spcAft>
              <a:buClr>
                <a:schemeClr val="dk1"/>
              </a:buClr>
              <a:buSzPts val="1500"/>
              <a:buChar char="•"/>
            </a:pPr>
            <a:r>
              <a:rPr lang="en-US"/>
              <a:t>HOUSING</a:t>
            </a:r>
            <a:endParaRPr/>
          </a:p>
          <a:p>
            <a:pPr indent="-271462" lvl="1" marL="771525" rtl="0" algn="l">
              <a:lnSpc>
                <a:spcPct val="100000"/>
              </a:lnSpc>
              <a:spcBef>
                <a:spcPts val="375"/>
              </a:spcBef>
              <a:spcAft>
                <a:spcPts val="0"/>
              </a:spcAft>
              <a:buClr>
                <a:schemeClr val="dk1"/>
              </a:buClr>
              <a:buSzPts val="1500"/>
              <a:buChar char="•"/>
            </a:pPr>
            <a:r>
              <a:rPr lang="en-US"/>
              <a:t>TRANSPORTATION</a:t>
            </a:r>
            <a:endParaRPr/>
          </a:p>
          <a:p>
            <a:pPr indent="-271462" lvl="1" marL="771525" rtl="0" algn="l">
              <a:lnSpc>
                <a:spcPct val="100000"/>
              </a:lnSpc>
              <a:spcBef>
                <a:spcPts val="375"/>
              </a:spcBef>
              <a:spcAft>
                <a:spcPts val="0"/>
              </a:spcAft>
              <a:buClr>
                <a:schemeClr val="dk1"/>
              </a:buClr>
              <a:buSzPts val="1500"/>
              <a:buChar char="•"/>
            </a:pPr>
            <a:r>
              <a:rPr lang="en-US"/>
              <a:t>INCOME</a:t>
            </a:r>
            <a:endParaRPr/>
          </a:p>
          <a:p>
            <a:pPr indent="-271462" lvl="1" marL="771525" rtl="0" algn="l">
              <a:lnSpc>
                <a:spcPct val="100000"/>
              </a:lnSpc>
              <a:spcBef>
                <a:spcPts val="375"/>
              </a:spcBef>
              <a:spcAft>
                <a:spcPts val="0"/>
              </a:spcAft>
              <a:buClr>
                <a:schemeClr val="dk1"/>
              </a:buClr>
              <a:buSzPts val="1500"/>
              <a:buChar char="•"/>
            </a:pPr>
            <a:r>
              <a:rPr lang="en-US"/>
              <a:t>UTILITIES</a:t>
            </a:r>
            <a:endParaRPr/>
          </a:p>
          <a:p>
            <a:pPr indent="-176212" lvl="1" marL="771525" rtl="0" algn="l">
              <a:lnSpc>
                <a:spcPct val="100000"/>
              </a:lnSpc>
              <a:spcBef>
                <a:spcPts val="375"/>
              </a:spcBef>
              <a:spcAft>
                <a:spcPts val="0"/>
              </a:spcAft>
              <a:buClr>
                <a:schemeClr val="dk1"/>
              </a:buClr>
              <a:buSzPts val="1500"/>
              <a:buNone/>
            </a:pPr>
            <a:r>
              <a:t/>
            </a:r>
            <a:endParaRPr/>
          </a:p>
        </p:txBody>
      </p:sp>
      <p:sp>
        <p:nvSpPr>
          <p:cNvPr id="683" name="Google Shape;683;g2956447ca6a_9_346"/>
          <p:cNvSpPr txBox="1"/>
          <p:nvPr>
            <p:ph idx="3" type="body"/>
          </p:nvPr>
        </p:nvSpPr>
        <p:spPr>
          <a:xfrm>
            <a:off x="4692841" y="1875691"/>
            <a:ext cx="4029300" cy="6180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a:t>PROGRAM</a:t>
            </a:r>
            <a:endParaRPr/>
          </a:p>
        </p:txBody>
      </p:sp>
      <p:sp>
        <p:nvSpPr>
          <p:cNvPr id="684" name="Google Shape;684;g2956447ca6a_9_346"/>
          <p:cNvSpPr txBox="1"/>
          <p:nvPr>
            <p:ph idx="4" type="body"/>
          </p:nvPr>
        </p:nvSpPr>
        <p:spPr>
          <a:xfrm>
            <a:off x="4692841" y="2571750"/>
            <a:ext cx="4029300" cy="2070600"/>
          </a:xfrm>
          <a:prstGeom prst="rect">
            <a:avLst/>
          </a:prstGeom>
          <a:noFill/>
          <a:ln>
            <a:noFill/>
          </a:ln>
        </p:spPr>
        <p:txBody>
          <a:bodyPr anchorCtr="0" anchor="t" bIns="45700" lIns="91425" spcFirstLastPara="1" rIns="91425" wrap="square" tIns="45700">
            <a:normAutofit fontScale="85000" lnSpcReduction="20000"/>
          </a:bodyPr>
          <a:lstStyle/>
          <a:p>
            <a:pPr indent="-257175" lvl="0" marL="257175" rtl="0" algn="l">
              <a:lnSpc>
                <a:spcPct val="100000"/>
              </a:lnSpc>
              <a:spcBef>
                <a:spcPts val="0"/>
              </a:spcBef>
              <a:spcAft>
                <a:spcPts val="0"/>
              </a:spcAft>
              <a:buClr>
                <a:schemeClr val="dk1"/>
              </a:buClr>
              <a:buSzPct val="100000"/>
              <a:buFont typeface="Noto Sans Symbols"/>
              <a:buChar char="✔"/>
            </a:pPr>
            <a:r>
              <a:rPr lang="en-US"/>
              <a:t>CHRONIC DISEASE PROGRAMMING</a:t>
            </a:r>
            <a:endParaRPr/>
          </a:p>
          <a:p>
            <a:pPr indent="-257175" lvl="0" marL="257175" rtl="0" algn="l">
              <a:lnSpc>
                <a:spcPct val="100000"/>
              </a:lnSpc>
              <a:spcBef>
                <a:spcPts val="750"/>
              </a:spcBef>
              <a:spcAft>
                <a:spcPts val="0"/>
              </a:spcAft>
              <a:buClr>
                <a:schemeClr val="dk1"/>
              </a:buClr>
              <a:buSzPct val="100000"/>
              <a:buFont typeface="Noto Sans Symbols"/>
              <a:buChar char="✔"/>
            </a:pPr>
            <a:r>
              <a:rPr lang="en-US"/>
              <a:t>MOBILE FOOD MARKET </a:t>
            </a:r>
            <a:endParaRPr/>
          </a:p>
          <a:p>
            <a:pPr indent="-257175" lvl="0" marL="257175" rtl="0" algn="l">
              <a:lnSpc>
                <a:spcPct val="100000"/>
              </a:lnSpc>
              <a:spcBef>
                <a:spcPts val="750"/>
              </a:spcBef>
              <a:spcAft>
                <a:spcPts val="0"/>
              </a:spcAft>
              <a:buClr>
                <a:schemeClr val="dk1"/>
              </a:buClr>
              <a:buSzPct val="100000"/>
              <a:buFont typeface="Noto Sans Symbols"/>
              <a:buChar char="✔"/>
            </a:pPr>
            <a:r>
              <a:rPr lang="en-US"/>
              <a:t>COLLABORATIONS WITH HOUSING AUTHORITY</a:t>
            </a:r>
            <a:endParaRPr/>
          </a:p>
          <a:p>
            <a:pPr indent="-257175" lvl="0" marL="257175" rtl="0" algn="l">
              <a:lnSpc>
                <a:spcPct val="100000"/>
              </a:lnSpc>
              <a:spcBef>
                <a:spcPts val="750"/>
              </a:spcBef>
              <a:spcAft>
                <a:spcPts val="0"/>
              </a:spcAft>
              <a:buClr>
                <a:schemeClr val="dk1"/>
              </a:buClr>
              <a:buSzPct val="100000"/>
              <a:buFont typeface="Noto Sans Symbols"/>
              <a:buChar char="✔"/>
            </a:pPr>
            <a:r>
              <a:rPr lang="en-US"/>
              <a:t>UBERHEALTH</a:t>
            </a:r>
            <a:endParaRPr/>
          </a:p>
          <a:p>
            <a:pPr indent="-257175" lvl="0" marL="257175" rtl="0" algn="l">
              <a:lnSpc>
                <a:spcPct val="100000"/>
              </a:lnSpc>
              <a:spcBef>
                <a:spcPts val="750"/>
              </a:spcBef>
              <a:spcAft>
                <a:spcPts val="0"/>
              </a:spcAft>
              <a:buClr>
                <a:schemeClr val="dk1"/>
              </a:buClr>
              <a:buSzPct val="100000"/>
              <a:buFont typeface="Noto Sans Symbols"/>
              <a:buChar char="✔"/>
            </a:pPr>
            <a:r>
              <a:rPr lang="en-US"/>
              <a:t>COLLABORATIONS WITH EMPLOYMENT AGENCIES</a:t>
            </a:r>
            <a:endParaRPr/>
          </a:p>
          <a:p>
            <a:pPr indent="-257175" lvl="0" marL="257175" rtl="0" algn="l">
              <a:lnSpc>
                <a:spcPct val="100000"/>
              </a:lnSpc>
              <a:spcBef>
                <a:spcPts val="750"/>
              </a:spcBef>
              <a:spcAft>
                <a:spcPts val="0"/>
              </a:spcAft>
              <a:buClr>
                <a:schemeClr val="dk1"/>
              </a:buClr>
              <a:buSzPct val="100000"/>
              <a:buFont typeface="Noto Sans Symbols"/>
              <a:buChar char="✔"/>
            </a:pPr>
            <a:r>
              <a:rPr lang="en-US"/>
              <a:t>UTILITY ASSISTANCE PROGRAMMING</a:t>
            </a:r>
            <a:endParaRPr/>
          </a:p>
        </p:txBody>
      </p:sp>
      <p:sp>
        <p:nvSpPr>
          <p:cNvPr id="685" name="Google Shape;685;g2956447ca6a_9_346"/>
          <p:cNvSpPr/>
          <p:nvPr/>
        </p:nvSpPr>
        <p:spPr>
          <a:xfrm>
            <a:off x="3657600" y="2647410"/>
            <a:ext cx="793500" cy="114300"/>
          </a:xfrm>
          <a:prstGeom prst="rightArrow">
            <a:avLst>
              <a:gd fmla="val 50000" name="adj1"/>
              <a:gd fmla="val 50000" name="adj2"/>
            </a:avLst>
          </a:prstGeom>
          <a:solidFill>
            <a:schemeClr val="accent1"/>
          </a:solidFill>
          <a:ln cap="flat" cmpd="sng" w="12700">
            <a:solidFill>
              <a:srgbClr val="2049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686" name="Google Shape;686;g2956447ca6a_9_346"/>
          <p:cNvSpPr/>
          <p:nvPr/>
        </p:nvSpPr>
        <p:spPr>
          <a:xfrm>
            <a:off x="3657600" y="3051110"/>
            <a:ext cx="793500" cy="114300"/>
          </a:xfrm>
          <a:prstGeom prst="rightArrow">
            <a:avLst>
              <a:gd fmla="val 50000" name="adj1"/>
              <a:gd fmla="val 50000" name="adj2"/>
            </a:avLst>
          </a:prstGeom>
          <a:solidFill>
            <a:schemeClr val="accent2"/>
          </a:solidFill>
          <a:ln cap="flat" cmpd="sng" w="12700">
            <a:solidFill>
              <a:srgbClr val="204B3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687" name="Google Shape;687;g2956447ca6a_9_346"/>
          <p:cNvSpPr/>
          <p:nvPr/>
        </p:nvSpPr>
        <p:spPr>
          <a:xfrm>
            <a:off x="3657600" y="3294727"/>
            <a:ext cx="793500" cy="114300"/>
          </a:xfrm>
          <a:prstGeom prst="rightArrow">
            <a:avLst>
              <a:gd fmla="val 50000" name="adj1"/>
              <a:gd fmla="val 50000" name="adj2"/>
            </a:avLst>
          </a:prstGeom>
          <a:solidFill>
            <a:schemeClr val="accent3"/>
          </a:solidFill>
          <a:ln cap="flat" cmpd="sng" w="12700">
            <a:solidFill>
              <a:srgbClr val="214B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688" name="Google Shape;688;g2956447ca6a_9_346"/>
          <p:cNvSpPr/>
          <p:nvPr/>
        </p:nvSpPr>
        <p:spPr>
          <a:xfrm>
            <a:off x="3657600" y="3530471"/>
            <a:ext cx="793500" cy="114300"/>
          </a:xfrm>
          <a:prstGeom prst="rightArrow">
            <a:avLst>
              <a:gd fmla="val 50000" name="adj1"/>
              <a:gd fmla="val 50000" name="adj2"/>
            </a:avLst>
          </a:prstGeom>
          <a:solidFill>
            <a:schemeClr val="accent5"/>
          </a:solidFill>
          <a:ln cap="flat" cmpd="sng" w="12700">
            <a:solidFill>
              <a:srgbClr val="3947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689" name="Google Shape;689;g2956447ca6a_9_346"/>
          <p:cNvSpPr/>
          <p:nvPr/>
        </p:nvSpPr>
        <p:spPr>
          <a:xfrm>
            <a:off x="3657600" y="3793464"/>
            <a:ext cx="793500" cy="114300"/>
          </a:xfrm>
          <a:prstGeom prst="rightArrow">
            <a:avLst>
              <a:gd fmla="val 50000" name="adj1"/>
              <a:gd fmla="val 50000" name="adj2"/>
            </a:avLst>
          </a:prstGeom>
          <a:solidFill>
            <a:schemeClr val="accent6"/>
          </a:solidFill>
          <a:ln cap="flat" cmpd="sng" w="12700">
            <a:solidFill>
              <a:srgbClr val="4445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3" name="Shape 693"/>
        <p:cNvGrpSpPr/>
        <p:nvPr/>
      </p:nvGrpSpPr>
      <p:grpSpPr>
        <a:xfrm>
          <a:off x="0" y="0"/>
          <a:ext cx="0" cy="0"/>
          <a:chOff x="0" y="0"/>
          <a:chExt cx="0" cy="0"/>
        </a:xfrm>
      </p:grpSpPr>
      <p:sp>
        <p:nvSpPr>
          <p:cNvPr id="694" name="Google Shape;694;g2956447ca6a_9_359"/>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695" name="Google Shape;695;g2956447ca6a_9_359"/>
          <p:cNvSpPr txBox="1"/>
          <p:nvPr>
            <p:ph type="title"/>
          </p:nvPr>
        </p:nvSpPr>
        <p:spPr>
          <a:xfrm>
            <a:off x="361951" y="648847"/>
            <a:ext cx="4209900" cy="39465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450"/>
              <a:buFont typeface="Arial"/>
              <a:buNone/>
            </a:pPr>
            <a:r>
              <a:rPr lang="en-US" sz="3450"/>
              <a:t>COLLABORATIONS AND PARTNERSHIPS</a:t>
            </a:r>
            <a:endParaRPr/>
          </a:p>
        </p:txBody>
      </p:sp>
      <p:cxnSp>
        <p:nvCxnSpPr>
          <p:cNvPr id="696" name="Google Shape;696;g2956447ca6a_9_359"/>
          <p:cNvCxnSpPr/>
          <p:nvPr/>
        </p:nvCxnSpPr>
        <p:spPr>
          <a:xfrm>
            <a:off x="361951" y="367391"/>
            <a:ext cx="8360400" cy="0"/>
          </a:xfrm>
          <a:prstGeom prst="straightConnector1">
            <a:avLst/>
          </a:prstGeom>
          <a:noFill/>
          <a:ln cap="flat" cmpd="sng" w="28575">
            <a:solidFill>
              <a:schemeClr val="dk1"/>
            </a:solidFill>
            <a:prstDash val="solid"/>
            <a:miter lim="800000"/>
            <a:headEnd len="sm" w="sm" type="none"/>
            <a:tailEnd len="sm" w="sm" type="none"/>
          </a:ln>
        </p:spPr>
      </p:cxnSp>
      <p:cxnSp>
        <p:nvCxnSpPr>
          <p:cNvPr id="697" name="Google Shape;697;g2956447ca6a_9_359"/>
          <p:cNvCxnSpPr/>
          <p:nvPr/>
        </p:nvCxnSpPr>
        <p:spPr>
          <a:xfrm>
            <a:off x="361951" y="4776104"/>
            <a:ext cx="8360400" cy="0"/>
          </a:xfrm>
          <a:prstGeom prst="straightConnector1">
            <a:avLst/>
          </a:prstGeom>
          <a:noFill/>
          <a:ln cap="flat" cmpd="sng" w="28575">
            <a:solidFill>
              <a:schemeClr val="dk1"/>
            </a:solidFill>
            <a:prstDash val="solid"/>
            <a:miter lim="800000"/>
            <a:headEnd len="sm" w="sm" type="none"/>
            <a:tailEnd len="sm" w="sm" type="none"/>
          </a:ln>
        </p:spPr>
      </p:cxnSp>
      <p:grpSp>
        <p:nvGrpSpPr>
          <p:cNvPr id="698" name="Google Shape;698;g2956447ca6a_9_359"/>
          <p:cNvGrpSpPr/>
          <p:nvPr/>
        </p:nvGrpSpPr>
        <p:grpSpPr>
          <a:xfrm>
            <a:off x="4624018" y="720635"/>
            <a:ext cx="4098300" cy="3802803"/>
            <a:chOff x="0" y="71789"/>
            <a:chExt cx="4098300" cy="3802803"/>
          </a:xfrm>
        </p:grpSpPr>
        <p:sp>
          <p:nvSpPr>
            <p:cNvPr id="699" name="Google Shape;699;g2956447ca6a_9_359"/>
            <p:cNvSpPr/>
            <p:nvPr/>
          </p:nvSpPr>
          <p:spPr>
            <a:xfrm>
              <a:off x="0" y="71789"/>
              <a:ext cx="4098300" cy="44760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956447ca6a_9_359"/>
            <p:cNvSpPr txBox="1"/>
            <p:nvPr/>
          </p:nvSpPr>
          <p:spPr>
            <a:xfrm>
              <a:off x="21852" y="93641"/>
              <a:ext cx="4054500" cy="40380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ST LOUIS PUBLIC HOUSING AUTHORITY</a:t>
              </a:r>
              <a:endParaRPr/>
            </a:p>
          </p:txBody>
        </p:sp>
        <p:sp>
          <p:nvSpPr>
            <p:cNvPr id="701" name="Google Shape;701;g2956447ca6a_9_359"/>
            <p:cNvSpPr/>
            <p:nvPr/>
          </p:nvSpPr>
          <p:spPr>
            <a:xfrm>
              <a:off x="0" y="551104"/>
              <a:ext cx="4098300" cy="447600"/>
            </a:xfrm>
            <a:prstGeom prst="roundRect">
              <a:avLst>
                <a:gd fmla="val 16667" name="adj"/>
              </a:avLst>
            </a:prstGeom>
            <a:solidFill>
              <a:srgbClr val="4DB28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956447ca6a_9_359"/>
            <p:cNvSpPr txBox="1"/>
            <p:nvPr/>
          </p:nvSpPr>
          <p:spPr>
            <a:xfrm>
              <a:off x="21852" y="572956"/>
              <a:ext cx="4054500" cy="40380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FIRE DEPARTMENT</a:t>
              </a:r>
              <a:endParaRPr/>
            </a:p>
          </p:txBody>
        </p:sp>
        <p:sp>
          <p:nvSpPr>
            <p:cNvPr id="703" name="Google Shape;703;g2956447ca6a_9_359"/>
            <p:cNvSpPr/>
            <p:nvPr/>
          </p:nvSpPr>
          <p:spPr>
            <a:xfrm>
              <a:off x="0" y="1030419"/>
              <a:ext cx="4098300" cy="447600"/>
            </a:xfrm>
            <a:prstGeom prst="roundRect">
              <a:avLst>
                <a:gd fmla="val 16667" name="adj"/>
              </a:avLst>
            </a:prstGeom>
            <a:solidFill>
              <a:srgbClr val="4DB28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956447ca6a_9_359"/>
            <p:cNvSpPr txBox="1"/>
            <p:nvPr/>
          </p:nvSpPr>
          <p:spPr>
            <a:xfrm>
              <a:off x="21852" y="1052271"/>
              <a:ext cx="4054500" cy="40380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INTERNAL HYPERTENSION CLINIC AND EDUCATION PROGRAM</a:t>
              </a:r>
              <a:endParaRPr/>
            </a:p>
          </p:txBody>
        </p:sp>
        <p:sp>
          <p:nvSpPr>
            <p:cNvPr id="705" name="Google Shape;705;g2956447ca6a_9_359"/>
            <p:cNvSpPr/>
            <p:nvPr/>
          </p:nvSpPr>
          <p:spPr>
            <a:xfrm>
              <a:off x="0" y="1509733"/>
              <a:ext cx="4098300" cy="447600"/>
            </a:xfrm>
            <a:prstGeom prst="roundRect">
              <a:avLst>
                <a:gd fmla="val 16667" name="adj"/>
              </a:avLst>
            </a:prstGeom>
            <a:solidFill>
              <a:srgbClr val="4DB27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956447ca6a_9_359"/>
            <p:cNvSpPr txBox="1"/>
            <p:nvPr/>
          </p:nvSpPr>
          <p:spPr>
            <a:xfrm>
              <a:off x="21852" y="1531585"/>
              <a:ext cx="4054500" cy="40380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ST LOUIS METROMARKET</a:t>
              </a:r>
              <a:endParaRPr/>
            </a:p>
          </p:txBody>
        </p:sp>
        <p:sp>
          <p:nvSpPr>
            <p:cNvPr id="707" name="Google Shape;707;g2956447ca6a_9_359"/>
            <p:cNvSpPr/>
            <p:nvPr/>
          </p:nvSpPr>
          <p:spPr>
            <a:xfrm>
              <a:off x="0" y="1989048"/>
              <a:ext cx="4098300" cy="447600"/>
            </a:xfrm>
            <a:prstGeom prst="roundRect">
              <a:avLst>
                <a:gd fmla="val 16667" name="adj"/>
              </a:avLst>
            </a:prstGeom>
            <a:solidFill>
              <a:srgbClr val="4DB27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2956447ca6a_9_359"/>
            <p:cNvSpPr txBox="1"/>
            <p:nvPr/>
          </p:nvSpPr>
          <p:spPr>
            <a:xfrm>
              <a:off x="21852" y="2010900"/>
              <a:ext cx="4054500" cy="40380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YMCA</a:t>
              </a:r>
              <a:endParaRPr/>
            </a:p>
          </p:txBody>
        </p:sp>
        <p:sp>
          <p:nvSpPr>
            <p:cNvPr id="709" name="Google Shape;709;g2956447ca6a_9_359"/>
            <p:cNvSpPr/>
            <p:nvPr/>
          </p:nvSpPr>
          <p:spPr>
            <a:xfrm>
              <a:off x="0" y="2468363"/>
              <a:ext cx="4098300" cy="447600"/>
            </a:xfrm>
            <a:prstGeom prst="roundRect">
              <a:avLst>
                <a:gd fmla="val 16667" name="adj"/>
              </a:avLst>
            </a:prstGeom>
            <a:solidFill>
              <a:srgbClr val="4EB27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956447ca6a_9_359"/>
            <p:cNvSpPr txBox="1"/>
            <p:nvPr/>
          </p:nvSpPr>
          <p:spPr>
            <a:xfrm>
              <a:off x="21852" y="2490215"/>
              <a:ext cx="4054500" cy="40380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MISSOURI PRIMARY CARE ASSOCIATION</a:t>
              </a:r>
              <a:endParaRPr/>
            </a:p>
          </p:txBody>
        </p:sp>
        <p:sp>
          <p:nvSpPr>
            <p:cNvPr id="711" name="Google Shape;711;g2956447ca6a_9_359"/>
            <p:cNvSpPr/>
            <p:nvPr/>
          </p:nvSpPr>
          <p:spPr>
            <a:xfrm>
              <a:off x="0" y="2947677"/>
              <a:ext cx="4098300" cy="447600"/>
            </a:xfrm>
            <a:prstGeom prst="roundRect">
              <a:avLst>
                <a:gd fmla="val 16667" name="adj"/>
              </a:avLst>
            </a:prstGeom>
            <a:solidFill>
              <a:srgbClr val="4EB26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2956447ca6a_9_359"/>
            <p:cNvSpPr txBox="1"/>
            <p:nvPr/>
          </p:nvSpPr>
          <p:spPr>
            <a:xfrm>
              <a:off x="21852" y="2969529"/>
              <a:ext cx="4054500" cy="40380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AMERICAN HEART ASSOCIATION</a:t>
              </a:r>
              <a:endParaRPr/>
            </a:p>
          </p:txBody>
        </p:sp>
        <p:sp>
          <p:nvSpPr>
            <p:cNvPr id="713" name="Google Shape;713;g2956447ca6a_9_359"/>
            <p:cNvSpPr/>
            <p:nvPr/>
          </p:nvSpPr>
          <p:spPr>
            <a:xfrm>
              <a:off x="0" y="3426992"/>
              <a:ext cx="4098300" cy="447600"/>
            </a:xfrm>
            <a:prstGeom prst="roundRect">
              <a:avLst>
                <a:gd fmla="val 16667" name="adj"/>
              </a:avLst>
            </a:prstGeom>
            <a:solidFill>
              <a:srgbClr val="4EB26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956447ca6a_9_359"/>
            <p:cNvSpPr txBox="1"/>
            <p:nvPr/>
          </p:nvSpPr>
          <p:spPr>
            <a:xfrm>
              <a:off x="21852" y="3448844"/>
              <a:ext cx="4054500" cy="40380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AMERICAN CANCER SOCIETY… AND MANY MORE</a:t>
              </a: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8" name="Shape 718"/>
        <p:cNvGrpSpPr/>
        <p:nvPr/>
      </p:nvGrpSpPr>
      <p:grpSpPr>
        <a:xfrm>
          <a:off x="0" y="0"/>
          <a:ext cx="0" cy="0"/>
          <a:chOff x="0" y="0"/>
          <a:chExt cx="0" cy="0"/>
        </a:xfrm>
      </p:grpSpPr>
      <p:cxnSp>
        <p:nvCxnSpPr>
          <p:cNvPr id="719" name="Google Shape;719;g2956447ca6a_9_383"/>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cxnSp>
        <p:nvCxnSpPr>
          <p:cNvPr id="720" name="Google Shape;720;g2956447ca6a_9_383"/>
          <p:cNvCxnSpPr/>
          <p:nvPr/>
        </p:nvCxnSpPr>
        <p:spPr>
          <a:xfrm>
            <a:off x="361951" y="4776104"/>
            <a:ext cx="8360400" cy="0"/>
          </a:xfrm>
          <a:prstGeom prst="straightConnector1">
            <a:avLst/>
          </a:prstGeom>
          <a:noFill/>
          <a:ln cap="flat" cmpd="sng" w="28575">
            <a:solidFill>
              <a:schemeClr val="dk2"/>
            </a:solidFill>
            <a:prstDash val="solid"/>
            <a:miter lim="800000"/>
            <a:headEnd len="sm" w="sm" type="none"/>
            <a:tailEnd len="sm" w="sm" type="none"/>
          </a:ln>
        </p:spPr>
      </p:cxnSp>
      <p:cxnSp>
        <p:nvCxnSpPr>
          <p:cNvPr id="721" name="Google Shape;721;g2956447ca6a_9_383"/>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cxnSp>
        <p:nvCxnSpPr>
          <p:cNvPr id="722" name="Google Shape;722;g2956447ca6a_9_383"/>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sp>
        <p:nvSpPr>
          <p:cNvPr id="723" name="Google Shape;723;g2956447ca6a_9_383"/>
          <p:cNvSpPr/>
          <p:nvPr/>
        </p:nvSpPr>
        <p:spPr>
          <a:xfrm>
            <a:off x="0" y="0"/>
            <a:ext cx="9144000" cy="51435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pic>
        <p:nvPicPr>
          <p:cNvPr descr="White puzzle with one red piece" id="724" name="Google Shape;724;g2956447ca6a_9_383"/>
          <p:cNvPicPr preferRelativeResize="0"/>
          <p:nvPr/>
        </p:nvPicPr>
        <p:blipFill rotWithShape="1">
          <a:blip r:embed="rId3">
            <a:alphaModFix/>
          </a:blip>
          <a:srcRect b="0" l="29" r="0" t="0"/>
          <a:stretch/>
        </p:blipFill>
        <p:spPr>
          <a:xfrm>
            <a:off x="1148" y="7"/>
            <a:ext cx="9141704" cy="5143493"/>
          </a:xfrm>
          <a:prstGeom prst="rect">
            <a:avLst/>
          </a:prstGeom>
          <a:noFill/>
          <a:ln>
            <a:noFill/>
          </a:ln>
        </p:spPr>
      </p:pic>
      <p:sp>
        <p:nvSpPr>
          <p:cNvPr id="725" name="Google Shape;725;g2956447ca6a_9_383"/>
          <p:cNvSpPr/>
          <p:nvPr/>
        </p:nvSpPr>
        <p:spPr>
          <a:xfrm rot="-5400000">
            <a:off x="291901" y="-291900"/>
            <a:ext cx="5143500" cy="5727300"/>
          </a:xfrm>
          <a:prstGeom prst="rect">
            <a:avLst/>
          </a:prstGeom>
          <a:gradFill>
            <a:gsLst>
              <a:gs pos="0">
                <a:schemeClr val="dk1"/>
              </a:gs>
              <a:gs pos="100000">
                <a:srgbClr val="000000">
                  <a:alpha val="0"/>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726" name="Google Shape;726;g2956447ca6a_9_383"/>
          <p:cNvSpPr txBox="1"/>
          <p:nvPr>
            <p:ph type="title"/>
          </p:nvPr>
        </p:nvSpPr>
        <p:spPr>
          <a:xfrm>
            <a:off x="342900" y="841772"/>
            <a:ext cx="4229100" cy="17907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rgbClr val="FFFFFF"/>
              </a:buClr>
              <a:buSzPts val="4575"/>
              <a:buFont typeface="Arial"/>
              <a:buNone/>
            </a:pPr>
            <a:r>
              <a:rPr lang="en-US" sz="4575">
                <a:solidFill>
                  <a:srgbClr val="FFFFFF"/>
                </a:solidFill>
              </a:rPr>
              <a:t>CHALLENGES</a:t>
            </a:r>
            <a:endParaRPr/>
          </a:p>
        </p:txBody>
      </p:sp>
      <p:sp>
        <p:nvSpPr>
          <p:cNvPr id="727" name="Google Shape;727;g2956447ca6a_9_383"/>
          <p:cNvSpPr txBox="1"/>
          <p:nvPr>
            <p:ph idx="1" type="body"/>
          </p:nvPr>
        </p:nvSpPr>
        <p:spPr>
          <a:xfrm>
            <a:off x="451025" y="2701525"/>
            <a:ext cx="4947300" cy="1600200"/>
          </a:xfrm>
          <a:prstGeom prst="rect">
            <a:avLst/>
          </a:prstGeom>
          <a:noFill/>
          <a:ln>
            <a:noFill/>
          </a:ln>
        </p:spPr>
        <p:txBody>
          <a:bodyPr anchorCtr="0" anchor="t" bIns="34275" lIns="68575" spcFirstLastPara="1" rIns="68575" wrap="square" tIns="34275">
            <a:normAutofit fontScale="62500" lnSpcReduction="20000"/>
          </a:bodyPr>
          <a:lstStyle/>
          <a:p>
            <a:pPr indent="-100847" lvl="0" marL="0" rtl="0" algn="l">
              <a:spcBef>
                <a:spcPts val="750"/>
              </a:spcBef>
              <a:spcAft>
                <a:spcPts val="0"/>
              </a:spcAft>
              <a:buClr>
                <a:schemeClr val="lt1"/>
              </a:buClr>
              <a:buSzPct val="100000"/>
              <a:buChar char="•"/>
            </a:pPr>
            <a:r>
              <a:rPr lang="en-US" sz="2541">
                <a:solidFill>
                  <a:schemeClr val="lt1"/>
                </a:solidFill>
              </a:rPr>
              <a:t>Data shaping</a:t>
            </a:r>
            <a:endParaRPr sz="2541">
              <a:solidFill>
                <a:schemeClr val="lt1"/>
              </a:solidFill>
            </a:endParaRPr>
          </a:p>
          <a:p>
            <a:pPr indent="-100847" lvl="0" marL="0" rtl="0" algn="l">
              <a:spcBef>
                <a:spcPts val="750"/>
              </a:spcBef>
              <a:spcAft>
                <a:spcPts val="0"/>
              </a:spcAft>
              <a:buClr>
                <a:schemeClr val="lt1"/>
              </a:buClr>
              <a:buSzPct val="100000"/>
              <a:buChar char="•"/>
            </a:pPr>
            <a:r>
              <a:rPr lang="en-US" sz="2541">
                <a:solidFill>
                  <a:schemeClr val="lt1"/>
                </a:solidFill>
              </a:rPr>
              <a:t>Data sharing</a:t>
            </a:r>
            <a:endParaRPr sz="2541">
              <a:solidFill>
                <a:schemeClr val="lt1"/>
              </a:solidFill>
            </a:endParaRPr>
          </a:p>
          <a:p>
            <a:pPr indent="-100847" lvl="0" marL="0" rtl="0" algn="l">
              <a:spcBef>
                <a:spcPts val="750"/>
              </a:spcBef>
              <a:spcAft>
                <a:spcPts val="0"/>
              </a:spcAft>
              <a:buClr>
                <a:schemeClr val="lt1"/>
              </a:buClr>
              <a:buSzPct val="100000"/>
              <a:buChar char="•"/>
            </a:pPr>
            <a:r>
              <a:rPr lang="en-US" sz="2541">
                <a:solidFill>
                  <a:schemeClr val="lt1"/>
                </a:solidFill>
              </a:rPr>
              <a:t>Partner roles</a:t>
            </a:r>
            <a:endParaRPr sz="2541">
              <a:solidFill>
                <a:schemeClr val="lt1"/>
              </a:solidFill>
            </a:endParaRPr>
          </a:p>
          <a:p>
            <a:pPr indent="-100847" lvl="0" marL="0" rtl="0" algn="l">
              <a:spcBef>
                <a:spcPts val="750"/>
              </a:spcBef>
              <a:spcAft>
                <a:spcPts val="0"/>
              </a:spcAft>
              <a:buClr>
                <a:schemeClr val="lt1"/>
              </a:buClr>
              <a:buSzPct val="100000"/>
              <a:buChar char="•"/>
            </a:pPr>
            <a:r>
              <a:rPr lang="en-US" sz="2541">
                <a:solidFill>
                  <a:schemeClr val="lt1"/>
                </a:solidFill>
              </a:rPr>
              <a:t>Sustainable funding</a:t>
            </a:r>
            <a:endParaRPr sz="2541">
              <a:solidFill>
                <a:schemeClr val="lt1"/>
              </a:solidFill>
            </a:endParaRPr>
          </a:p>
          <a:p>
            <a:pPr indent="0" lvl="0" marL="0" rtl="0" algn="l">
              <a:spcBef>
                <a:spcPts val="750"/>
              </a:spcBef>
              <a:spcAft>
                <a:spcPts val="0"/>
              </a:spcAft>
              <a:buClr>
                <a:schemeClr val="dk1"/>
              </a:buClr>
              <a:buSzPct val="100000"/>
              <a:buFont typeface="Arial"/>
              <a:buNone/>
            </a:pPr>
            <a:r>
              <a:t/>
            </a:r>
            <a:endParaRPr/>
          </a:p>
          <a:p>
            <a:pPr indent="0" lvl="0" marL="0" rtl="0" algn="l">
              <a:lnSpc>
                <a:spcPct val="100000"/>
              </a:lnSpc>
              <a:spcBef>
                <a:spcPts val="750"/>
              </a:spcBef>
              <a:spcAft>
                <a:spcPts val="0"/>
              </a:spcAft>
              <a:buClr>
                <a:schemeClr val="dk1"/>
              </a:buClr>
              <a:buSzPct val="100000"/>
              <a:buNone/>
            </a:pPr>
            <a:r>
              <a:t/>
            </a:r>
            <a:endParaRPr>
              <a:solidFill>
                <a:srgbClr val="FFFFFF"/>
              </a:solidFill>
            </a:endParaRPr>
          </a:p>
        </p:txBody>
      </p:sp>
      <p:cxnSp>
        <p:nvCxnSpPr>
          <p:cNvPr id="728" name="Google Shape;728;g2956447ca6a_9_383"/>
          <p:cNvCxnSpPr/>
          <p:nvPr/>
        </p:nvCxnSpPr>
        <p:spPr>
          <a:xfrm>
            <a:off x="361951" y="367391"/>
            <a:ext cx="8360400" cy="0"/>
          </a:xfrm>
          <a:prstGeom prst="straightConnector1">
            <a:avLst/>
          </a:prstGeom>
          <a:noFill/>
          <a:ln cap="flat" cmpd="sng" w="28575">
            <a:solidFill>
              <a:srgbClr val="FFFFFF"/>
            </a:solidFill>
            <a:prstDash val="solid"/>
            <a:miter lim="800000"/>
            <a:headEnd len="sm" w="sm" type="none"/>
            <a:tailEnd len="sm" w="sm" type="none"/>
          </a:ln>
        </p:spPr>
      </p:cxnSp>
      <p:cxnSp>
        <p:nvCxnSpPr>
          <p:cNvPr id="729" name="Google Shape;729;g2956447ca6a_9_383"/>
          <p:cNvCxnSpPr/>
          <p:nvPr/>
        </p:nvCxnSpPr>
        <p:spPr>
          <a:xfrm>
            <a:off x="361951" y="4776104"/>
            <a:ext cx="8360400" cy="0"/>
          </a:xfrm>
          <a:prstGeom prst="straightConnector1">
            <a:avLst/>
          </a:prstGeom>
          <a:noFill/>
          <a:ln cap="flat" cmpd="sng" w="28575">
            <a:solidFill>
              <a:srgbClr val="FFFFFF"/>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726"/>
                                        </p:tgtEl>
                                        <p:attrNameLst>
                                          <p:attrName>style.visibility</p:attrName>
                                        </p:attrNameLst>
                                      </p:cBhvr>
                                      <p:to>
                                        <p:strVal val="visible"/>
                                      </p:to>
                                    </p:set>
                                    <p:animEffect filter="fade" transition="in">
                                      <p:cBhvr>
                                        <p:cTn dur="7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g2933fd9417a_0_0"/>
          <p:cNvPicPr preferRelativeResize="0"/>
          <p:nvPr/>
        </p:nvPicPr>
        <p:blipFill rotWithShape="1">
          <a:blip r:embed="rId3">
            <a:alphaModFix/>
          </a:blip>
          <a:srcRect b="0" l="0" r="0" t="0"/>
          <a:stretch/>
        </p:blipFill>
        <p:spPr>
          <a:xfrm>
            <a:off x="8224546" y="-71500"/>
            <a:ext cx="780352" cy="1010150"/>
          </a:xfrm>
          <a:prstGeom prst="rect">
            <a:avLst/>
          </a:prstGeom>
          <a:noFill/>
          <a:ln>
            <a:noFill/>
          </a:ln>
        </p:spPr>
      </p:pic>
      <p:sp>
        <p:nvSpPr>
          <p:cNvPr id="246" name="Google Shape;246;g2933fd9417a_0_0"/>
          <p:cNvSpPr txBox="1"/>
          <p:nvPr/>
        </p:nvSpPr>
        <p:spPr>
          <a:xfrm>
            <a:off x="468650" y="273850"/>
            <a:ext cx="73710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i="0" lang="en-US" sz="2200" u="none" cap="none" strike="noStrike">
                <a:solidFill>
                  <a:srgbClr val="22214F"/>
                </a:solidFill>
                <a:latin typeface="Montserrat"/>
                <a:ea typeface="Montserrat"/>
                <a:cs typeface="Montserrat"/>
                <a:sym typeface="Montserrat"/>
              </a:rPr>
              <a:t>National Training and Technical Assistance Partners (NTTAPs)</a:t>
            </a:r>
            <a:endParaRPr b="1">
              <a:solidFill>
                <a:srgbClr val="22214F"/>
              </a:solidFill>
              <a:latin typeface="Montserrat"/>
              <a:ea typeface="Montserrat"/>
              <a:cs typeface="Montserrat"/>
              <a:sym typeface="Montserrat"/>
            </a:endParaRPr>
          </a:p>
        </p:txBody>
      </p:sp>
      <p:sp>
        <p:nvSpPr>
          <p:cNvPr id="247" name="Google Shape;247;g2933fd9417a_0_0"/>
          <p:cNvSpPr/>
          <p:nvPr/>
        </p:nvSpPr>
        <p:spPr>
          <a:xfrm flipH="1" rot="10800000">
            <a:off x="499775" y="1097210"/>
            <a:ext cx="2770200" cy="231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8" name="Google Shape;248;g2933fd9417a_0_0"/>
          <p:cNvPicPr preferRelativeResize="0"/>
          <p:nvPr/>
        </p:nvPicPr>
        <p:blipFill rotWithShape="1">
          <a:blip r:embed="rId4">
            <a:alphaModFix/>
          </a:blip>
          <a:srcRect b="0" l="0" r="0" t="-5988"/>
          <a:stretch/>
        </p:blipFill>
        <p:spPr>
          <a:xfrm>
            <a:off x="4451226" y="938650"/>
            <a:ext cx="1641625" cy="855075"/>
          </a:xfrm>
          <a:prstGeom prst="rect">
            <a:avLst/>
          </a:prstGeom>
          <a:noFill/>
          <a:ln>
            <a:noFill/>
          </a:ln>
        </p:spPr>
      </p:pic>
      <p:pic>
        <p:nvPicPr>
          <p:cNvPr descr="A picture containing text, clipart&#10;&#10;Description automatically generated" id="249" name="Google Shape;249;g2933fd9417a_0_0"/>
          <p:cNvPicPr preferRelativeResize="0"/>
          <p:nvPr/>
        </p:nvPicPr>
        <p:blipFill rotWithShape="1">
          <a:blip r:embed="rId5">
            <a:alphaModFix/>
          </a:blip>
          <a:srcRect b="0" l="0" r="0" t="0"/>
          <a:stretch/>
        </p:blipFill>
        <p:spPr>
          <a:xfrm>
            <a:off x="-175523" y="1275952"/>
            <a:ext cx="2413448" cy="517775"/>
          </a:xfrm>
          <a:prstGeom prst="rect">
            <a:avLst/>
          </a:prstGeom>
          <a:noFill/>
          <a:ln>
            <a:noFill/>
          </a:ln>
        </p:spPr>
      </p:pic>
      <p:grpSp>
        <p:nvGrpSpPr>
          <p:cNvPr id="250" name="Google Shape;250;g2933fd9417a_0_0"/>
          <p:cNvGrpSpPr/>
          <p:nvPr/>
        </p:nvGrpSpPr>
        <p:grpSpPr>
          <a:xfrm>
            <a:off x="307027" y="1945113"/>
            <a:ext cx="1123196" cy="1567832"/>
            <a:chOff x="2012215" y="1864888"/>
            <a:chExt cx="1123196" cy="1567832"/>
          </a:xfrm>
        </p:grpSpPr>
        <p:pic>
          <p:nvPicPr>
            <p:cNvPr id="251" name="Google Shape;251;g2933fd9417a_0_0"/>
            <p:cNvPicPr preferRelativeResize="0"/>
            <p:nvPr/>
          </p:nvPicPr>
          <p:blipFill rotWithShape="1">
            <a:blip r:embed="rId6">
              <a:alphaModFix/>
            </a:blip>
            <a:srcRect b="0" l="0" r="0" t="0"/>
            <a:stretch/>
          </p:blipFill>
          <p:spPr>
            <a:xfrm>
              <a:off x="2012215" y="1864888"/>
              <a:ext cx="1123196" cy="898949"/>
            </a:xfrm>
            <a:prstGeom prst="rect">
              <a:avLst/>
            </a:prstGeom>
            <a:noFill/>
            <a:ln>
              <a:noFill/>
            </a:ln>
          </p:spPr>
        </p:pic>
        <p:pic>
          <p:nvPicPr>
            <p:cNvPr id="252" name="Google Shape;252;g2933fd9417a_0_0"/>
            <p:cNvPicPr preferRelativeResize="0"/>
            <p:nvPr/>
          </p:nvPicPr>
          <p:blipFill rotWithShape="1">
            <a:blip r:embed="rId7">
              <a:alphaModFix/>
            </a:blip>
            <a:srcRect b="0" l="0" r="0" t="0"/>
            <a:stretch/>
          </p:blipFill>
          <p:spPr>
            <a:xfrm>
              <a:off x="2012538" y="2762238"/>
              <a:ext cx="1122550" cy="670482"/>
            </a:xfrm>
            <a:prstGeom prst="rect">
              <a:avLst/>
            </a:prstGeom>
            <a:noFill/>
            <a:ln>
              <a:noFill/>
            </a:ln>
          </p:spPr>
        </p:pic>
      </p:grpSp>
      <p:pic>
        <p:nvPicPr>
          <p:cNvPr id="253" name="Google Shape;253;g2933fd9417a_0_0"/>
          <p:cNvPicPr preferRelativeResize="0"/>
          <p:nvPr/>
        </p:nvPicPr>
        <p:blipFill rotWithShape="1">
          <a:blip r:embed="rId8">
            <a:alphaModFix/>
          </a:blip>
          <a:srcRect b="0" l="0" r="0" t="0"/>
          <a:stretch/>
        </p:blipFill>
        <p:spPr>
          <a:xfrm>
            <a:off x="2192400" y="1195025"/>
            <a:ext cx="2193996" cy="517775"/>
          </a:xfrm>
          <a:prstGeom prst="rect">
            <a:avLst/>
          </a:prstGeom>
          <a:noFill/>
          <a:ln>
            <a:noFill/>
          </a:ln>
        </p:spPr>
      </p:pic>
      <p:pic>
        <p:nvPicPr>
          <p:cNvPr id="254" name="Google Shape;254;g2933fd9417a_0_0"/>
          <p:cNvPicPr preferRelativeResize="0"/>
          <p:nvPr/>
        </p:nvPicPr>
        <p:blipFill>
          <a:blip r:embed="rId9">
            <a:alphaModFix/>
          </a:blip>
          <a:stretch>
            <a:fillRect/>
          </a:stretch>
        </p:blipFill>
        <p:spPr>
          <a:xfrm>
            <a:off x="1643625" y="1828325"/>
            <a:ext cx="1189825" cy="1189825"/>
          </a:xfrm>
          <a:prstGeom prst="rect">
            <a:avLst/>
          </a:prstGeom>
          <a:noFill/>
          <a:ln>
            <a:noFill/>
          </a:ln>
        </p:spPr>
      </p:pic>
      <p:pic>
        <p:nvPicPr>
          <p:cNvPr id="255" name="Google Shape;255;g2933fd9417a_0_0"/>
          <p:cNvPicPr preferRelativeResize="0"/>
          <p:nvPr/>
        </p:nvPicPr>
        <p:blipFill rotWithShape="1">
          <a:blip r:embed="rId10">
            <a:alphaModFix/>
          </a:blip>
          <a:srcRect b="0" l="0" r="0" t="0"/>
          <a:stretch/>
        </p:blipFill>
        <p:spPr>
          <a:xfrm>
            <a:off x="6310200" y="874564"/>
            <a:ext cx="2392249" cy="517786"/>
          </a:xfrm>
          <a:prstGeom prst="rect">
            <a:avLst/>
          </a:prstGeom>
          <a:noFill/>
          <a:ln>
            <a:noFill/>
          </a:ln>
        </p:spPr>
      </p:pic>
      <p:pic>
        <p:nvPicPr>
          <p:cNvPr id="256" name="Google Shape;256;g2933fd9417a_0_0"/>
          <p:cNvPicPr preferRelativeResize="0"/>
          <p:nvPr/>
        </p:nvPicPr>
        <p:blipFill rotWithShape="1">
          <a:blip r:embed="rId11">
            <a:alphaModFix/>
          </a:blip>
          <a:srcRect b="0" l="0" r="0" t="0"/>
          <a:stretch/>
        </p:blipFill>
        <p:spPr>
          <a:xfrm>
            <a:off x="2980225" y="1911012"/>
            <a:ext cx="1467625" cy="1010161"/>
          </a:xfrm>
          <a:prstGeom prst="rect">
            <a:avLst/>
          </a:prstGeom>
          <a:noFill/>
          <a:ln>
            <a:noFill/>
          </a:ln>
        </p:spPr>
      </p:pic>
      <p:pic>
        <p:nvPicPr>
          <p:cNvPr id="257" name="Google Shape;257;g2933fd9417a_0_0"/>
          <p:cNvPicPr preferRelativeResize="0"/>
          <p:nvPr/>
        </p:nvPicPr>
        <p:blipFill rotWithShape="1">
          <a:blip r:embed="rId12">
            <a:alphaModFix/>
          </a:blip>
          <a:srcRect b="0" l="0" r="0" t="0"/>
          <a:stretch/>
        </p:blipFill>
        <p:spPr>
          <a:xfrm>
            <a:off x="6952243" y="1517250"/>
            <a:ext cx="1750207" cy="746700"/>
          </a:xfrm>
          <a:prstGeom prst="rect">
            <a:avLst/>
          </a:prstGeom>
          <a:noFill/>
          <a:ln>
            <a:noFill/>
          </a:ln>
        </p:spPr>
      </p:pic>
      <p:pic>
        <p:nvPicPr>
          <p:cNvPr id="258" name="Google Shape;258;g2933fd9417a_0_0"/>
          <p:cNvPicPr preferRelativeResize="0"/>
          <p:nvPr/>
        </p:nvPicPr>
        <p:blipFill rotWithShape="1">
          <a:blip r:embed="rId13">
            <a:alphaModFix/>
          </a:blip>
          <a:srcRect b="0" l="0" r="0" t="0"/>
          <a:stretch/>
        </p:blipFill>
        <p:spPr>
          <a:xfrm>
            <a:off x="7363275" y="4053475"/>
            <a:ext cx="1641625" cy="803662"/>
          </a:xfrm>
          <a:prstGeom prst="rect">
            <a:avLst/>
          </a:prstGeom>
          <a:noFill/>
          <a:ln>
            <a:noFill/>
          </a:ln>
        </p:spPr>
      </p:pic>
      <p:pic>
        <p:nvPicPr>
          <p:cNvPr id="259" name="Google Shape;259;g2933fd9417a_0_0"/>
          <p:cNvPicPr preferRelativeResize="0"/>
          <p:nvPr/>
        </p:nvPicPr>
        <p:blipFill rotWithShape="1">
          <a:blip r:embed="rId14">
            <a:alphaModFix/>
          </a:blip>
          <a:srcRect b="0" l="0" r="0" t="0"/>
          <a:stretch/>
        </p:blipFill>
        <p:spPr>
          <a:xfrm>
            <a:off x="1952852" y="3132526"/>
            <a:ext cx="1750200" cy="728075"/>
          </a:xfrm>
          <a:prstGeom prst="rect">
            <a:avLst/>
          </a:prstGeom>
          <a:noFill/>
          <a:ln>
            <a:noFill/>
          </a:ln>
        </p:spPr>
      </p:pic>
      <p:pic>
        <p:nvPicPr>
          <p:cNvPr descr="Graphical user interface, application&#10;&#10;Description automatically generated" id="260" name="Google Shape;260;g2933fd9417a_0_0"/>
          <p:cNvPicPr preferRelativeResize="0"/>
          <p:nvPr/>
        </p:nvPicPr>
        <p:blipFill rotWithShape="1">
          <a:blip r:embed="rId15">
            <a:alphaModFix/>
          </a:blip>
          <a:srcRect b="0" l="0" r="0" t="0"/>
          <a:stretch/>
        </p:blipFill>
        <p:spPr>
          <a:xfrm>
            <a:off x="5901250" y="2176800"/>
            <a:ext cx="2770153" cy="746700"/>
          </a:xfrm>
          <a:prstGeom prst="rect">
            <a:avLst/>
          </a:prstGeom>
          <a:noFill/>
          <a:ln>
            <a:noFill/>
          </a:ln>
        </p:spPr>
      </p:pic>
      <p:pic>
        <p:nvPicPr>
          <p:cNvPr id="261" name="Google Shape;261;g2933fd9417a_0_0"/>
          <p:cNvPicPr preferRelativeResize="0"/>
          <p:nvPr/>
        </p:nvPicPr>
        <p:blipFill rotWithShape="1">
          <a:blip r:embed="rId16">
            <a:alphaModFix/>
          </a:blip>
          <a:srcRect b="0" l="0" r="0" t="0"/>
          <a:stretch/>
        </p:blipFill>
        <p:spPr>
          <a:xfrm>
            <a:off x="4011550" y="3130950"/>
            <a:ext cx="3368858" cy="485862"/>
          </a:xfrm>
          <a:prstGeom prst="rect">
            <a:avLst/>
          </a:prstGeom>
          <a:noFill/>
          <a:ln>
            <a:noFill/>
          </a:ln>
        </p:spPr>
      </p:pic>
      <p:pic>
        <p:nvPicPr>
          <p:cNvPr id="262" name="Google Shape;262;g2933fd9417a_0_0"/>
          <p:cNvPicPr preferRelativeResize="0"/>
          <p:nvPr/>
        </p:nvPicPr>
        <p:blipFill rotWithShape="1">
          <a:blip r:embed="rId17">
            <a:alphaModFix/>
          </a:blip>
          <a:srcRect b="0" l="0" r="0" t="0"/>
          <a:stretch/>
        </p:blipFill>
        <p:spPr>
          <a:xfrm>
            <a:off x="7634475" y="2842553"/>
            <a:ext cx="1257475" cy="1155148"/>
          </a:xfrm>
          <a:prstGeom prst="rect">
            <a:avLst/>
          </a:prstGeom>
          <a:noFill/>
          <a:ln>
            <a:noFill/>
          </a:ln>
        </p:spPr>
      </p:pic>
      <p:pic>
        <p:nvPicPr>
          <p:cNvPr id="263" name="Google Shape;263;g2933fd9417a_0_0"/>
          <p:cNvPicPr preferRelativeResize="0"/>
          <p:nvPr/>
        </p:nvPicPr>
        <p:blipFill rotWithShape="1">
          <a:blip r:embed="rId18">
            <a:alphaModFix/>
          </a:blip>
          <a:srcRect b="0" l="0" r="0" t="0"/>
          <a:stretch/>
        </p:blipFill>
        <p:spPr>
          <a:xfrm>
            <a:off x="5451975" y="4361110"/>
            <a:ext cx="1742950" cy="711115"/>
          </a:xfrm>
          <a:prstGeom prst="rect">
            <a:avLst/>
          </a:prstGeom>
          <a:noFill/>
          <a:ln>
            <a:noFill/>
          </a:ln>
        </p:spPr>
      </p:pic>
      <p:pic>
        <p:nvPicPr>
          <p:cNvPr id="264" name="Google Shape;264;g2933fd9417a_0_0"/>
          <p:cNvPicPr preferRelativeResize="0"/>
          <p:nvPr/>
        </p:nvPicPr>
        <p:blipFill rotWithShape="1">
          <a:blip r:embed="rId19">
            <a:alphaModFix/>
          </a:blip>
          <a:srcRect b="0" l="0" r="0" t="0"/>
          <a:stretch/>
        </p:blipFill>
        <p:spPr>
          <a:xfrm>
            <a:off x="4093799" y="3724200"/>
            <a:ext cx="1189831" cy="1123200"/>
          </a:xfrm>
          <a:prstGeom prst="rect">
            <a:avLst/>
          </a:prstGeom>
          <a:noFill/>
          <a:ln>
            <a:noFill/>
          </a:ln>
        </p:spPr>
      </p:pic>
      <p:pic>
        <p:nvPicPr>
          <p:cNvPr id="265" name="Google Shape;265;g2933fd9417a_0_0"/>
          <p:cNvPicPr preferRelativeResize="0"/>
          <p:nvPr/>
        </p:nvPicPr>
        <p:blipFill rotWithShape="1">
          <a:blip r:embed="rId20">
            <a:alphaModFix/>
          </a:blip>
          <a:srcRect b="0" l="0" r="0" t="0"/>
          <a:stretch/>
        </p:blipFill>
        <p:spPr>
          <a:xfrm>
            <a:off x="5454900" y="3707950"/>
            <a:ext cx="1742947" cy="562000"/>
          </a:xfrm>
          <a:prstGeom prst="rect">
            <a:avLst/>
          </a:prstGeom>
          <a:noFill/>
          <a:ln>
            <a:noFill/>
          </a:ln>
        </p:spPr>
      </p:pic>
      <p:pic>
        <p:nvPicPr>
          <p:cNvPr id="266" name="Google Shape;266;g2933fd9417a_0_0"/>
          <p:cNvPicPr preferRelativeResize="0"/>
          <p:nvPr/>
        </p:nvPicPr>
        <p:blipFill>
          <a:blip r:embed="rId21">
            <a:alphaModFix/>
          </a:blip>
          <a:stretch>
            <a:fillRect/>
          </a:stretch>
        </p:blipFill>
        <p:spPr>
          <a:xfrm>
            <a:off x="1636675" y="3982875"/>
            <a:ext cx="2460189" cy="803650"/>
          </a:xfrm>
          <a:prstGeom prst="rect">
            <a:avLst/>
          </a:prstGeom>
          <a:noFill/>
          <a:ln>
            <a:noFill/>
          </a:ln>
        </p:spPr>
      </p:pic>
      <p:pic>
        <p:nvPicPr>
          <p:cNvPr descr="\\home.files.med.harvard.edu\home\Handoff Files\HRSA Grant\ECE LOGO.png" id="267" name="Google Shape;267;g2933fd9417a_0_0"/>
          <p:cNvPicPr preferRelativeResize="0"/>
          <p:nvPr/>
        </p:nvPicPr>
        <p:blipFill rotWithShape="1">
          <a:blip r:embed="rId22">
            <a:alphaModFix/>
          </a:blip>
          <a:srcRect b="0" l="0" r="0" t="0"/>
          <a:stretch/>
        </p:blipFill>
        <p:spPr>
          <a:xfrm>
            <a:off x="76338" y="3824787"/>
            <a:ext cx="1584575" cy="922015"/>
          </a:xfrm>
          <a:prstGeom prst="rect">
            <a:avLst/>
          </a:prstGeom>
          <a:noFill/>
          <a:ln>
            <a:noFill/>
          </a:ln>
        </p:spPr>
      </p:pic>
      <p:pic>
        <p:nvPicPr>
          <p:cNvPr descr="A logo with a hand and trees&#10;&#10;Description automatically generated" id="268" name="Google Shape;268;g2933fd9417a_0_0"/>
          <p:cNvPicPr preferRelativeResize="0"/>
          <p:nvPr/>
        </p:nvPicPr>
        <p:blipFill rotWithShape="1">
          <a:blip r:embed="rId23">
            <a:alphaModFix/>
          </a:blip>
          <a:srcRect b="0" l="0" r="0" t="0"/>
          <a:stretch/>
        </p:blipFill>
        <p:spPr>
          <a:xfrm>
            <a:off x="4595041" y="1882821"/>
            <a:ext cx="1159026" cy="11590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3" name="Shape 733"/>
        <p:cNvGrpSpPr/>
        <p:nvPr/>
      </p:nvGrpSpPr>
      <p:grpSpPr>
        <a:xfrm>
          <a:off x="0" y="0"/>
          <a:ext cx="0" cy="0"/>
          <a:chOff x="0" y="0"/>
          <a:chExt cx="0" cy="0"/>
        </a:xfrm>
      </p:grpSpPr>
      <p:sp>
        <p:nvSpPr>
          <p:cNvPr id="734" name="Google Shape;734;g2956447ca6a_9_397"/>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735" name="Google Shape;735;g2956447ca6a_9_397"/>
          <p:cNvSpPr/>
          <p:nvPr/>
        </p:nvSpPr>
        <p:spPr>
          <a:xfrm>
            <a:off x="362558" y="367390"/>
            <a:ext cx="2992500" cy="4393500"/>
          </a:xfrm>
          <a:prstGeom prst="rect">
            <a:avLst/>
          </a:prstGeom>
          <a:solidFill>
            <a:schemeClr val="accent1">
              <a:alpha val="98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736" name="Google Shape;736;g2956447ca6a_9_397"/>
          <p:cNvSpPr txBox="1"/>
          <p:nvPr>
            <p:ph type="title"/>
          </p:nvPr>
        </p:nvSpPr>
        <p:spPr>
          <a:xfrm>
            <a:off x="509217" y="732114"/>
            <a:ext cx="2666400" cy="3768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4900"/>
              <a:buFont typeface="Arial"/>
              <a:buNone/>
            </a:pPr>
            <a:r>
              <a:rPr lang="en-US"/>
              <a:t>PEARLS</a:t>
            </a:r>
            <a:endParaRPr/>
          </a:p>
        </p:txBody>
      </p:sp>
      <p:cxnSp>
        <p:nvCxnSpPr>
          <p:cNvPr id="737" name="Google Shape;737;g2956447ca6a_9_397"/>
          <p:cNvCxnSpPr/>
          <p:nvPr/>
        </p:nvCxnSpPr>
        <p:spPr>
          <a:xfrm>
            <a:off x="361951" y="367391"/>
            <a:ext cx="8360400" cy="0"/>
          </a:xfrm>
          <a:prstGeom prst="straightConnector1">
            <a:avLst/>
          </a:prstGeom>
          <a:noFill/>
          <a:ln cap="flat" cmpd="sng" w="28575">
            <a:solidFill>
              <a:schemeClr val="dk1"/>
            </a:solidFill>
            <a:prstDash val="solid"/>
            <a:miter lim="800000"/>
            <a:headEnd len="sm" w="sm" type="none"/>
            <a:tailEnd len="sm" w="sm" type="none"/>
          </a:ln>
        </p:spPr>
      </p:cxnSp>
      <p:cxnSp>
        <p:nvCxnSpPr>
          <p:cNvPr id="738" name="Google Shape;738;g2956447ca6a_9_397"/>
          <p:cNvCxnSpPr/>
          <p:nvPr/>
        </p:nvCxnSpPr>
        <p:spPr>
          <a:xfrm>
            <a:off x="361951" y="4776104"/>
            <a:ext cx="8360400" cy="0"/>
          </a:xfrm>
          <a:prstGeom prst="straightConnector1">
            <a:avLst/>
          </a:prstGeom>
          <a:noFill/>
          <a:ln cap="flat" cmpd="sng" w="28575">
            <a:solidFill>
              <a:schemeClr val="dk1"/>
            </a:solidFill>
            <a:prstDash val="solid"/>
            <a:miter lim="800000"/>
            <a:headEnd len="sm" w="sm" type="none"/>
            <a:tailEnd len="sm" w="sm" type="none"/>
          </a:ln>
        </p:spPr>
      </p:cxnSp>
      <p:grpSp>
        <p:nvGrpSpPr>
          <p:cNvPr id="739" name="Google Shape;739;g2956447ca6a_9_397"/>
          <p:cNvGrpSpPr/>
          <p:nvPr/>
        </p:nvGrpSpPr>
        <p:grpSpPr>
          <a:xfrm>
            <a:off x="3597373" y="479133"/>
            <a:ext cx="5124972" cy="4185231"/>
            <a:chOff x="0" y="1738"/>
            <a:chExt cx="5124972" cy="4185231"/>
          </a:xfrm>
        </p:grpSpPr>
        <p:sp>
          <p:nvSpPr>
            <p:cNvPr id="740" name="Google Shape;740;g2956447ca6a_9_397"/>
            <p:cNvSpPr/>
            <p:nvPr/>
          </p:nvSpPr>
          <p:spPr>
            <a:xfrm>
              <a:off x="0" y="1738"/>
              <a:ext cx="5124900" cy="8811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2956447ca6a_9_397"/>
            <p:cNvSpPr/>
            <p:nvPr/>
          </p:nvSpPr>
          <p:spPr>
            <a:xfrm>
              <a:off x="266533" y="199986"/>
              <a:ext cx="484500" cy="4845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956447ca6a_9_397"/>
            <p:cNvSpPr/>
            <p:nvPr/>
          </p:nvSpPr>
          <p:spPr>
            <a:xfrm>
              <a:off x="1017672" y="1738"/>
              <a:ext cx="4107300" cy="8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2956447ca6a_9_397"/>
            <p:cNvSpPr txBox="1"/>
            <p:nvPr/>
          </p:nvSpPr>
          <p:spPr>
            <a:xfrm>
              <a:off x="1017672" y="1738"/>
              <a:ext cx="4107300" cy="881100"/>
            </a:xfrm>
            <a:prstGeom prst="rect">
              <a:avLst/>
            </a:prstGeom>
            <a:noFill/>
            <a:ln>
              <a:noFill/>
            </a:ln>
          </p:spPr>
          <p:txBody>
            <a:bodyPr anchorCtr="0" anchor="ctr" bIns="93250" lIns="93250" spcFirstLastPara="1" rIns="93250" wrap="square" tIns="93250">
              <a:noAutofit/>
            </a:bodyPr>
            <a:lstStyle/>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Determine data points and goal for data gathering and analysis</a:t>
              </a:r>
              <a:endParaRPr/>
            </a:p>
          </p:txBody>
        </p:sp>
        <p:sp>
          <p:nvSpPr>
            <p:cNvPr id="744" name="Google Shape;744;g2956447ca6a_9_397"/>
            <p:cNvSpPr/>
            <p:nvPr/>
          </p:nvSpPr>
          <p:spPr>
            <a:xfrm>
              <a:off x="0" y="1103115"/>
              <a:ext cx="5124900" cy="8811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2956447ca6a_9_397"/>
            <p:cNvSpPr/>
            <p:nvPr/>
          </p:nvSpPr>
          <p:spPr>
            <a:xfrm>
              <a:off x="266533" y="1301363"/>
              <a:ext cx="484500" cy="4845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g2956447ca6a_9_397"/>
            <p:cNvSpPr/>
            <p:nvPr/>
          </p:nvSpPr>
          <p:spPr>
            <a:xfrm>
              <a:off x="1017672" y="1103115"/>
              <a:ext cx="4107300" cy="8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2956447ca6a_9_397"/>
            <p:cNvSpPr txBox="1"/>
            <p:nvPr/>
          </p:nvSpPr>
          <p:spPr>
            <a:xfrm>
              <a:off x="1017672" y="1103115"/>
              <a:ext cx="4107300" cy="881100"/>
            </a:xfrm>
            <a:prstGeom prst="rect">
              <a:avLst/>
            </a:prstGeom>
            <a:noFill/>
            <a:ln>
              <a:noFill/>
            </a:ln>
          </p:spPr>
          <p:txBody>
            <a:bodyPr anchorCtr="0" anchor="ctr" bIns="93250" lIns="93250" spcFirstLastPara="1" rIns="93250" wrap="square" tIns="93250">
              <a:noAutofit/>
            </a:bodyPr>
            <a:lstStyle/>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Utilize CHW at the beginning of the process for input and brainstorming</a:t>
              </a:r>
              <a:endParaRPr/>
            </a:p>
          </p:txBody>
        </p:sp>
        <p:sp>
          <p:nvSpPr>
            <p:cNvPr id="748" name="Google Shape;748;g2956447ca6a_9_397"/>
            <p:cNvSpPr/>
            <p:nvPr/>
          </p:nvSpPr>
          <p:spPr>
            <a:xfrm>
              <a:off x="0" y="2204492"/>
              <a:ext cx="5124900" cy="8811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2956447ca6a_9_397"/>
            <p:cNvSpPr/>
            <p:nvPr/>
          </p:nvSpPr>
          <p:spPr>
            <a:xfrm>
              <a:off x="266533" y="2402740"/>
              <a:ext cx="484500" cy="4845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g2956447ca6a_9_397"/>
            <p:cNvSpPr/>
            <p:nvPr/>
          </p:nvSpPr>
          <p:spPr>
            <a:xfrm>
              <a:off x="1017672" y="2204492"/>
              <a:ext cx="4107300" cy="8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2956447ca6a_9_397"/>
            <p:cNvSpPr txBox="1"/>
            <p:nvPr/>
          </p:nvSpPr>
          <p:spPr>
            <a:xfrm>
              <a:off x="1017672" y="2204492"/>
              <a:ext cx="4107300" cy="881100"/>
            </a:xfrm>
            <a:prstGeom prst="rect">
              <a:avLst/>
            </a:prstGeom>
            <a:noFill/>
            <a:ln>
              <a:noFill/>
            </a:ln>
          </p:spPr>
          <p:txBody>
            <a:bodyPr anchorCtr="0" anchor="ctr" bIns="93250" lIns="93250" spcFirstLastPara="1" rIns="93250" wrap="square" tIns="93250">
              <a:noAutofit/>
            </a:bodyPr>
            <a:lstStyle/>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Define roles early</a:t>
              </a:r>
              <a:endParaRPr/>
            </a:p>
          </p:txBody>
        </p:sp>
        <p:sp>
          <p:nvSpPr>
            <p:cNvPr id="752" name="Google Shape;752;g2956447ca6a_9_397"/>
            <p:cNvSpPr/>
            <p:nvPr/>
          </p:nvSpPr>
          <p:spPr>
            <a:xfrm>
              <a:off x="0" y="3305869"/>
              <a:ext cx="5124900" cy="8811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g2956447ca6a_9_397"/>
            <p:cNvSpPr/>
            <p:nvPr/>
          </p:nvSpPr>
          <p:spPr>
            <a:xfrm>
              <a:off x="266533" y="3504117"/>
              <a:ext cx="484500" cy="4845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2956447ca6a_9_397"/>
            <p:cNvSpPr/>
            <p:nvPr/>
          </p:nvSpPr>
          <p:spPr>
            <a:xfrm>
              <a:off x="1017672" y="3305869"/>
              <a:ext cx="4107300" cy="8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g2956447ca6a_9_397"/>
            <p:cNvSpPr txBox="1"/>
            <p:nvPr/>
          </p:nvSpPr>
          <p:spPr>
            <a:xfrm>
              <a:off x="1017672" y="3305869"/>
              <a:ext cx="4107300" cy="881100"/>
            </a:xfrm>
            <a:prstGeom prst="rect">
              <a:avLst/>
            </a:prstGeom>
            <a:noFill/>
            <a:ln>
              <a:noFill/>
            </a:ln>
          </p:spPr>
          <p:txBody>
            <a:bodyPr anchorCtr="0" anchor="ctr" bIns="93250" lIns="93250" spcFirstLastPara="1" rIns="93250" wrap="square" tIns="93250">
              <a:noAutofit/>
            </a:bodyPr>
            <a:lstStyle/>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THINK OUTSIDE OF THE BOX</a:t>
              </a: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9" name="Shape 759"/>
        <p:cNvGrpSpPr/>
        <p:nvPr/>
      </p:nvGrpSpPr>
      <p:grpSpPr>
        <a:xfrm>
          <a:off x="0" y="0"/>
          <a:ext cx="0" cy="0"/>
          <a:chOff x="0" y="0"/>
          <a:chExt cx="0" cy="0"/>
        </a:xfrm>
      </p:grpSpPr>
      <p:sp>
        <p:nvSpPr>
          <p:cNvPr id="760" name="Google Shape;760;g2956447ca6a_9_422"/>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761" name="Google Shape;761;g2956447ca6a_9_422"/>
          <p:cNvSpPr txBox="1"/>
          <p:nvPr>
            <p:ph type="title"/>
          </p:nvPr>
        </p:nvSpPr>
        <p:spPr>
          <a:xfrm>
            <a:off x="361951" y="732121"/>
            <a:ext cx="6308400" cy="11205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5400"/>
              <a:buFont typeface="Arial"/>
              <a:buNone/>
            </a:pPr>
            <a:r>
              <a:rPr lang="en-US" sz="5400"/>
              <a:t>SUCCESSES</a:t>
            </a:r>
            <a:endParaRPr/>
          </a:p>
        </p:txBody>
      </p:sp>
      <p:cxnSp>
        <p:nvCxnSpPr>
          <p:cNvPr id="762" name="Google Shape;762;g2956447ca6a_9_422"/>
          <p:cNvCxnSpPr/>
          <p:nvPr/>
        </p:nvCxnSpPr>
        <p:spPr>
          <a:xfrm>
            <a:off x="361951" y="367391"/>
            <a:ext cx="8360400" cy="0"/>
          </a:xfrm>
          <a:prstGeom prst="straightConnector1">
            <a:avLst/>
          </a:prstGeom>
          <a:noFill/>
          <a:ln cap="flat" cmpd="sng" w="28575">
            <a:solidFill>
              <a:schemeClr val="dk1"/>
            </a:solidFill>
            <a:prstDash val="solid"/>
            <a:miter lim="800000"/>
            <a:headEnd len="sm" w="sm" type="none"/>
            <a:tailEnd len="sm" w="sm" type="none"/>
          </a:ln>
        </p:spPr>
      </p:cxnSp>
      <p:cxnSp>
        <p:nvCxnSpPr>
          <p:cNvPr id="763" name="Google Shape;763;g2956447ca6a_9_422"/>
          <p:cNvCxnSpPr/>
          <p:nvPr/>
        </p:nvCxnSpPr>
        <p:spPr>
          <a:xfrm>
            <a:off x="361951" y="2188801"/>
            <a:ext cx="8360400" cy="0"/>
          </a:xfrm>
          <a:prstGeom prst="straightConnector1">
            <a:avLst/>
          </a:prstGeom>
          <a:noFill/>
          <a:ln cap="flat" cmpd="sng" w="28575">
            <a:solidFill>
              <a:schemeClr val="dk1"/>
            </a:solidFill>
            <a:prstDash val="solid"/>
            <a:miter lim="800000"/>
            <a:headEnd len="sm" w="sm" type="none"/>
            <a:tailEnd len="sm" w="sm" type="none"/>
          </a:ln>
        </p:spPr>
      </p:cxnSp>
      <p:cxnSp>
        <p:nvCxnSpPr>
          <p:cNvPr id="764" name="Google Shape;764;g2956447ca6a_9_422"/>
          <p:cNvCxnSpPr/>
          <p:nvPr/>
        </p:nvCxnSpPr>
        <p:spPr>
          <a:xfrm>
            <a:off x="361951" y="4776104"/>
            <a:ext cx="8360400" cy="0"/>
          </a:xfrm>
          <a:prstGeom prst="straightConnector1">
            <a:avLst/>
          </a:prstGeom>
          <a:noFill/>
          <a:ln cap="flat" cmpd="sng" w="28575">
            <a:solidFill>
              <a:schemeClr val="dk1"/>
            </a:solidFill>
            <a:prstDash val="solid"/>
            <a:miter lim="800000"/>
            <a:headEnd len="sm" w="sm" type="none"/>
            <a:tailEnd len="sm" w="sm" type="none"/>
          </a:ln>
        </p:spPr>
      </p:cxnSp>
      <p:grpSp>
        <p:nvGrpSpPr>
          <p:cNvPr id="765" name="Google Shape;765;g2956447ca6a_9_422"/>
          <p:cNvGrpSpPr/>
          <p:nvPr/>
        </p:nvGrpSpPr>
        <p:grpSpPr>
          <a:xfrm>
            <a:off x="364275" y="2519625"/>
            <a:ext cx="8355714" cy="1683638"/>
            <a:chOff x="2325" y="330824"/>
            <a:chExt cx="8355714" cy="1683638"/>
          </a:xfrm>
        </p:grpSpPr>
        <p:sp>
          <p:nvSpPr>
            <p:cNvPr id="766" name="Google Shape;766;g2956447ca6a_9_422"/>
            <p:cNvSpPr/>
            <p:nvPr/>
          </p:nvSpPr>
          <p:spPr>
            <a:xfrm>
              <a:off x="273116" y="330824"/>
              <a:ext cx="847200" cy="847200"/>
            </a:xfrm>
            <a:prstGeom prst="round2DiagRect">
              <a:avLst>
                <a:gd fmla="val 29727"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2956447ca6a_9_422"/>
            <p:cNvSpPr/>
            <p:nvPr/>
          </p:nvSpPr>
          <p:spPr>
            <a:xfrm>
              <a:off x="453643" y="511352"/>
              <a:ext cx="486000" cy="486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956447ca6a_9_422"/>
            <p:cNvSpPr/>
            <p:nvPr/>
          </p:nvSpPr>
          <p:spPr>
            <a:xfrm>
              <a:off x="2325" y="1441762"/>
              <a:ext cx="13887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2956447ca6a_9_422"/>
            <p:cNvSpPr txBox="1"/>
            <p:nvPr/>
          </p:nvSpPr>
          <p:spPr>
            <a:xfrm>
              <a:off x="2325" y="1441762"/>
              <a:ext cx="1388700" cy="57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Blood pressure improvement</a:t>
              </a:r>
              <a:endParaRPr/>
            </a:p>
          </p:txBody>
        </p:sp>
        <p:sp>
          <p:nvSpPr>
            <p:cNvPr id="770" name="Google Shape;770;g2956447ca6a_9_422"/>
            <p:cNvSpPr/>
            <p:nvPr/>
          </p:nvSpPr>
          <p:spPr>
            <a:xfrm>
              <a:off x="1904805" y="330824"/>
              <a:ext cx="847200" cy="847200"/>
            </a:xfrm>
            <a:prstGeom prst="round2DiagRect">
              <a:avLst>
                <a:gd fmla="val 2972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g2956447ca6a_9_422"/>
            <p:cNvSpPr/>
            <p:nvPr/>
          </p:nvSpPr>
          <p:spPr>
            <a:xfrm>
              <a:off x="2085333" y="511352"/>
              <a:ext cx="486000" cy="4860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2956447ca6a_9_422"/>
            <p:cNvSpPr/>
            <p:nvPr/>
          </p:nvSpPr>
          <p:spPr>
            <a:xfrm>
              <a:off x="1634014" y="1441762"/>
              <a:ext cx="13887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2956447ca6a_9_422"/>
            <p:cNvSpPr txBox="1"/>
            <p:nvPr/>
          </p:nvSpPr>
          <p:spPr>
            <a:xfrm>
              <a:off x="1634014" y="1441762"/>
              <a:ext cx="1388700" cy="57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Screening and education programs for chronic disease</a:t>
              </a:r>
              <a:endParaRPr/>
            </a:p>
          </p:txBody>
        </p:sp>
        <p:sp>
          <p:nvSpPr>
            <p:cNvPr id="774" name="Google Shape;774;g2956447ca6a_9_422"/>
            <p:cNvSpPr/>
            <p:nvPr/>
          </p:nvSpPr>
          <p:spPr>
            <a:xfrm>
              <a:off x="3536495" y="330824"/>
              <a:ext cx="847200" cy="847200"/>
            </a:xfrm>
            <a:prstGeom prst="round2DiagRect">
              <a:avLst>
                <a:gd fmla="val 29727" name="adj1"/>
                <a:gd fmla="val 0" name="adj2"/>
              </a:avLst>
            </a:prstGeom>
            <a:solidFill>
              <a:srgbClr val="5DB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g2956447ca6a_9_422"/>
            <p:cNvSpPr/>
            <p:nvPr/>
          </p:nvSpPr>
          <p:spPr>
            <a:xfrm>
              <a:off x="3717022" y="511352"/>
              <a:ext cx="486000" cy="4860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2956447ca6a_9_422"/>
            <p:cNvSpPr/>
            <p:nvPr/>
          </p:nvSpPr>
          <p:spPr>
            <a:xfrm>
              <a:off x="3265704" y="1441762"/>
              <a:ext cx="13887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2956447ca6a_9_422"/>
            <p:cNvSpPr txBox="1"/>
            <p:nvPr/>
          </p:nvSpPr>
          <p:spPr>
            <a:xfrm>
              <a:off x="3265704" y="1441762"/>
              <a:ext cx="1388700" cy="57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Community connection through unlikely sources</a:t>
              </a:r>
              <a:endParaRPr/>
            </a:p>
          </p:txBody>
        </p:sp>
        <p:sp>
          <p:nvSpPr>
            <p:cNvPr id="778" name="Google Shape;778;g2956447ca6a_9_422"/>
            <p:cNvSpPr/>
            <p:nvPr/>
          </p:nvSpPr>
          <p:spPr>
            <a:xfrm>
              <a:off x="5245512" y="330824"/>
              <a:ext cx="847200" cy="847200"/>
            </a:xfrm>
            <a:prstGeom prst="round2DiagRect">
              <a:avLst>
                <a:gd fmla="val 29727" name="adj1"/>
                <a:gd fmla="val 0" name="adj2"/>
              </a:avLst>
            </a:prstGeom>
            <a:solidFill>
              <a:srgbClr val="89A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2956447ca6a_9_422"/>
            <p:cNvSpPr/>
            <p:nvPr/>
          </p:nvSpPr>
          <p:spPr>
            <a:xfrm>
              <a:off x="5426040" y="511352"/>
              <a:ext cx="486000" cy="4860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2956447ca6a_9_422"/>
            <p:cNvSpPr/>
            <p:nvPr/>
          </p:nvSpPr>
          <p:spPr>
            <a:xfrm>
              <a:off x="4897393" y="1441762"/>
              <a:ext cx="15432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g2956447ca6a_9_422"/>
            <p:cNvSpPr txBox="1"/>
            <p:nvPr/>
          </p:nvSpPr>
          <p:spPr>
            <a:xfrm>
              <a:off x="4897393" y="1441762"/>
              <a:ext cx="1543200" cy="57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Initiation of utility assistance programs at FQHC</a:t>
              </a:r>
              <a:endParaRPr/>
            </a:p>
          </p:txBody>
        </p:sp>
        <p:sp>
          <p:nvSpPr>
            <p:cNvPr id="782" name="Google Shape;782;g2956447ca6a_9_422"/>
            <p:cNvSpPr/>
            <p:nvPr/>
          </p:nvSpPr>
          <p:spPr>
            <a:xfrm>
              <a:off x="7097313" y="330824"/>
              <a:ext cx="847200" cy="847200"/>
            </a:xfrm>
            <a:prstGeom prst="round2DiagRect">
              <a:avLst>
                <a:gd fmla="val 29727" name="adj1"/>
                <a:gd fmla="val 0" name="adj2"/>
              </a:avLst>
            </a:prstGeom>
            <a:solidFill>
              <a:srgbClr val="A3A5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g2956447ca6a_9_422"/>
            <p:cNvSpPr/>
            <p:nvPr/>
          </p:nvSpPr>
          <p:spPr>
            <a:xfrm>
              <a:off x="7277841" y="511352"/>
              <a:ext cx="486000" cy="4860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2956447ca6a_9_422"/>
            <p:cNvSpPr/>
            <p:nvPr/>
          </p:nvSpPr>
          <p:spPr>
            <a:xfrm>
              <a:off x="6683739" y="1441762"/>
              <a:ext cx="16743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g2956447ca6a_9_422"/>
            <p:cNvSpPr txBox="1"/>
            <p:nvPr/>
          </p:nvSpPr>
          <p:spPr>
            <a:xfrm>
              <a:off x="6683739" y="1441762"/>
              <a:ext cx="1674300" cy="57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Direct link to other resources (housing, UberHealth transportation, etc.)</a:t>
              </a: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9" name="Shape 789"/>
        <p:cNvGrpSpPr/>
        <p:nvPr/>
      </p:nvGrpSpPr>
      <p:grpSpPr>
        <a:xfrm>
          <a:off x="0" y="0"/>
          <a:ext cx="0" cy="0"/>
          <a:chOff x="0" y="0"/>
          <a:chExt cx="0" cy="0"/>
        </a:xfrm>
      </p:grpSpPr>
      <p:cxnSp>
        <p:nvCxnSpPr>
          <p:cNvPr id="790" name="Google Shape;790;g2956447ca6a_9_451"/>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cxnSp>
        <p:nvCxnSpPr>
          <p:cNvPr id="791" name="Google Shape;791;g2956447ca6a_9_451"/>
          <p:cNvCxnSpPr/>
          <p:nvPr/>
        </p:nvCxnSpPr>
        <p:spPr>
          <a:xfrm>
            <a:off x="361951" y="4776104"/>
            <a:ext cx="8360400" cy="0"/>
          </a:xfrm>
          <a:prstGeom prst="straightConnector1">
            <a:avLst/>
          </a:prstGeom>
          <a:noFill/>
          <a:ln cap="flat" cmpd="sng" w="28575">
            <a:solidFill>
              <a:schemeClr val="dk2"/>
            </a:solidFill>
            <a:prstDash val="solid"/>
            <a:miter lim="800000"/>
            <a:headEnd len="sm" w="sm" type="none"/>
            <a:tailEnd len="sm" w="sm" type="none"/>
          </a:ln>
        </p:spPr>
      </p:cxnSp>
      <p:cxnSp>
        <p:nvCxnSpPr>
          <p:cNvPr id="792" name="Google Shape;792;g2956447ca6a_9_451"/>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cxnSp>
        <p:nvCxnSpPr>
          <p:cNvPr id="793" name="Google Shape;793;g2956447ca6a_9_451"/>
          <p:cNvCxnSpPr/>
          <p:nvPr/>
        </p:nvCxnSpPr>
        <p:spPr>
          <a:xfrm>
            <a:off x="361951" y="367391"/>
            <a:ext cx="8360400" cy="0"/>
          </a:xfrm>
          <a:prstGeom prst="straightConnector1">
            <a:avLst/>
          </a:prstGeom>
          <a:noFill/>
          <a:ln cap="flat" cmpd="sng" w="28575">
            <a:solidFill>
              <a:schemeClr val="dk2"/>
            </a:solidFill>
            <a:prstDash val="solid"/>
            <a:miter lim="800000"/>
            <a:headEnd len="sm" w="sm" type="none"/>
            <a:tailEnd len="sm" w="sm" type="none"/>
          </a:ln>
        </p:spPr>
      </p:cxnSp>
      <p:sp>
        <p:nvSpPr>
          <p:cNvPr id="794" name="Google Shape;794;g2956447ca6a_9_451"/>
          <p:cNvSpPr/>
          <p:nvPr/>
        </p:nvSpPr>
        <p:spPr>
          <a:xfrm>
            <a:off x="0" y="-1"/>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pic>
        <p:nvPicPr>
          <p:cNvPr id="795" name="Google Shape;795;g2956447ca6a_9_451"/>
          <p:cNvPicPr preferRelativeResize="0"/>
          <p:nvPr/>
        </p:nvPicPr>
        <p:blipFill rotWithShape="1">
          <a:blip r:embed="rId3">
            <a:alphaModFix/>
          </a:blip>
          <a:srcRect b="0" l="6078" r="5056" t="0"/>
          <a:stretch/>
        </p:blipFill>
        <p:spPr>
          <a:xfrm>
            <a:off x="15" y="7"/>
            <a:ext cx="9141699" cy="5143493"/>
          </a:xfrm>
          <a:prstGeom prst="rect">
            <a:avLst/>
          </a:prstGeom>
          <a:noFill/>
          <a:ln>
            <a:noFill/>
          </a:ln>
        </p:spPr>
      </p:pic>
      <p:sp>
        <p:nvSpPr>
          <p:cNvPr id="796" name="Google Shape;796;g2956447ca6a_9_451"/>
          <p:cNvSpPr/>
          <p:nvPr/>
        </p:nvSpPr>
        <p:spPr>
          <a:xfrm rot="-5400000">
            <a:off x="291901" y="-291900"/>
            <a:ext cx="5143500" cy="5727300"/>
          </a:xfrm>
          <a:prstGeom prst="rect">
            <a:avLst/>
          </a:prstGeom>
          <a:gradFill>
            <a:gsLst>
              <a:gs pos="0">
                <a:schemeClr val="dk1"/>
              </a:gs>
              <a:gs pos="100000">
                <a:srgbClr val="000000">
                  <a:alpha val="0"/>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797" name="Google Shape;797;g2956447ca6a_9_451"/>
          <p:cNvSpPr txBox="1"/>
          <p:nvPr>
            <p:ph type="title"/>
          </p:nvPr>
        </p:nvSpPr>
        <p:spPr>
          <a:xfrm>
            <a:off x="361950" y="549025"/>
            <a:ext cx="4990200" cy="22251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FFFFFF"/>
              </a:buClr>
              <a:buSzPts val="2400"/>
              <a:buFont typeface="Arial"/>
              <a:buNone/>
            </a:pPr>
            <a:r>
              <a:rPr lang="en-US" sz="2400">
                <a:solidFill>
                  <a:srgbClr val="FFFFFF"/>
                </a:solidFill>
              </a:rPr>
              <a:t>Contact Information:</a:t>
            </a:r>
            <a:br>
              <a:rPr lang="en-US" sz="2400">
                <a:solidFill>
                  <a:srgbClr val="FFFFFF"/>
                </a:solidFill>
              </a:rPr>
            </a:br>
            <a:br>
              <a:rPr lang="en-US" sz="2400">
                <a:solidFill>
                  <a:srgbClr val="FFFFFF"/>
                </a:solidFill>
              </a:rPr>
            </a:br>
            <a:r>
              <a:rPr lang="en-US" sz="2400">
                <a:solidFill>
                  <a:srgbClr val="FFFFFF"/>
                </a:solidFill>
              </a:rPr>
              <a:t>Sonia Deal</a:t>
            </a:r>
            <a:br>
              <a:rPr lang="en-US" sz="2400">
                <a:solidFill>
                  <a:srgbClr val="FFFFFF"/>
                </a:solidFill>
              </a:rPr>
            </a:br>
            <a:r>
              <a:rPr lang="en-US" sz="2400">
                <a:solidFill>
                  <a:srgbClr val="FFFFFF"/>
                </a:solidFill>
              </a:rPr>
              <a:t>sshanklin@affiniahealthcare.org</a:t>
            </a:r>
            <a:endParaRPr/>
          </a:p>
        </p:txBody>
      </p:sp>
      <p:cxnSp>
        <p:nvCxnSpPr>
          <p:cNvPr id="798" name="Google Shape;798;g2956447ca6a_9_451"/>
          <p:cNvCxnSpPr/>
          <p:nvPr/>
        </p:nvCxnSpPr>
        <p:spPr>
          <a:xfrm>
            <a:off x="361951" y="367391"/>
            <a:ext cx="8360400" cy="0"/>
          </a:xfrm>
          <a:prstGeom prst="straightConnector1">
            <a:avLst/>
          </a:prstGeom>
          <a:noFill/>
          <a:ln cap="flat" cmpd="sng" w="28575">
            <a:solidFill>
              <a:srgbClr val="FFFFFF"/>
            </a:solidFill>
            <a:prstDash val="solid"/>
            <a:miter lim="800000"/>
            <a:headEnd len="sm" w="sm" type="none"/>
            <a:tailEnd len="sm" w="sm" type="none"/>
          </a:ln>
        </p:spPr>
      </p:cxnSp>
      <p:cxnSp>
        <p:nvCxnSpPr>
          <p:cNvPr id="799" name="Google Shape;799;g2956447ca6a_9_451"/>
          <p:cNvCxnSpPr/>
          <p:nvPr/>
        </p:nvCxnSpPr>
        <p:spPr>
          <a:xfrm>
            <a:off x="361951" y="2936594"/>
            <a:ext cx="8360400" cy="0"/>
          </a:xfrm>
          <a:prstGeom prst="straightConnector1">
            <a:avLst/>
          </a:prstGeom>
          <a:noFill/>
          <a:ln cap="flat" cmpd="sng" w="28575">
            <a:solidFill>
              <a:srgbClr val="FFFFFF"/>
            </a:solidFill>
            <a:prstDash val="solid"/>
            <a:miter lim="800000"/>
            <a:headEnd len="sm" w="sm" type="none"/>
            <a:tailEnd len="sm" w="sm" type="none"/>
          </a:ln>
        </p:spPr>
      </p:cxnSp>
      <p:cxnSp>
        <p:nvCxnSpPr>
          <p:cNvPr id="800" name="Google Shape;800;g2956447ca6a_9_451"/>
          <p:cNvCxnSpPr/>
          <p:nvPr/>
        </p:nvCxnSpPr>
        <p:spPr>
          <a:xfrm>
            <a:off x="361951" y="4776104"/>
            <a:ext cx="8360400" cy="0"/>
          </a:xfrm>
          <a:prstGeom prst="straightConnector1">
            <a:avLst/>
          </a:prstGeom>
          <a:noFill/>
          <a:ln cap="flat" cmpd="sng" w="28575">
            <a:solidFill>
              <a:srgbClr val="FFFFFF"/>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797"/>
                                        </p:tgtEl>
                                        <p:attrNameLst>
                                          <p:attrName>style.visibility</p:attrName>
                                        </p:attrNameLst>
                                      </p:cBhvr>
                                      <p:to>
                                        <p:strVal val="visible"/>
                                      </p:to>
                                    </p:set>
                                    <p:animEffect filter="fade" transition="in">
                                      <p:cBhvr>
                                        <p:cTn dur="400"/>
                                        <p:tgtEl>
                                          <p:spTgt spid="7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g290771b6873_0_71"/>
          <p:cNvSpPr/>
          <p:nvPr/>
        </p:nvSpPr>
        <p:spPr>
          <a:xfrm rot="5400000">
            <a:off x="3505800" y="-1753025"/>
            <a:ext cx="2132400" cy="7136400"/>
          </a:xfrm>
          <a:prstGeom prst="rect">
            <a:avLst/>
          </a:prstGeom>
          <a:noFill/>
          <a:ln cap="flat" cmpd="sng" w="76200">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06" name="Google Shape;806;g290771b6873_0_71"/>
          <p:cNvPicPr preferRelativeResize="0"/>
          <p:nvPr/>
        </p:nvPicPr>
        <p:blipFill>
          <a:blip r:embed="rId4">
            <a:alphaModFix/>
          </a:blip>
          <a:stretch>
            <a:fillRect/>
          </a:stretch>
        </p:blipFill>
        <p:spPr>
          <a:xfrm>
            <a:off x="6567900" y="4103400"/>
            <a:ext cx="2451551" cy="951200"/>
          </a:xfrm>
          <a:prstGeom prst="rect">
            <a:avLst/>
          </a:prstGeom>
          <a:noFill/>
          <a:ln>
            <a:noFill/>
          </a:ln>
        </p:spPr>
      </p:pic>
      <p:sp>
        <p:nvSpPr>
          <p:cNvPr id="807" name="Google Shape;807;g290771b6873_0_71"/>
          <p:cNvSpPr txBox="1"/>
          <p:nvPr/>
        </p:nvSpPr>
        <p:spPr>
          <a:xfrm>
            <a:off x="1588350" y="3223136"/>
            <a:ext cx="5967300" cy="5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chemeClr val="accent5"/>
                </a:solidFill>
                <a:latin typeface="Montserrat"/>
                <a:ea typeface="Montserrat"/>
                <a:cs typeface="Montserrat"/>
                <a:sym typeface="Montserrat"/>
              </a:rPr>
              <a:t>Use the chat box or Q&amp;A feature!</a:t>
            </a:r>
            <a:endParaRPr b="1" sz="2000">
              <a:solidFill>
                <a:schemeClr val="accent5"/>
              </a:solidFill>
              <a:latin typeface="Montserrat"/>
              <a:ea typeface="Montserrat"/>
              <a:cs typeface="Montserrat"/>
              <a:sym typeface="Montserrat"/>
            </a:endParaRPr>
          </a:p>
        </p:txBody>
      </p:sp>
      <p:sp>
        <p:nvSpPr>
          <p:cNvPr id="808" name="Google Shape;808;g290771b6873_0_71"/>
          <p:cNvSpPr/>
          <p:nvPr/>
        </p:nvSpPr>
        <p:spPr>
          <a:xfrm rot="5400000">
            <a:off x="3942625" y="-1529825"/>
            <a:ext cx="1312200" cy="6690000"/>
          </a:xfrm>
          <a:prstGeom prst="rect">
            <a:avLst/>
          </a:prstGeom>
          <a:solidFill>
            <a:schemeClr val="lt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9" name="Google Shape;809;g290771b6873_0_71"/>
          <p:cNvSpPr txBox="1"/>
          <p:nvPr/>
        </p:nvSpPr>
        <p:spPr>
          <a:xfrm>
            <a:off x="410700" y="1279975"/>
            <a:ext cx="8322600" cy="1070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US" sz="4600">
                <a:solidFill>
                  <a:srgbClr val="BB1371"/>
                </a:solidFill>
                <a:latin typeface="Montserrat"/>
                <a:ea typeface="Montserrat"/>
                <a:cs typeface="Montserrat"/>
                <a:sym typeface="Montserrat"/>
              </a:rPr>
              <a:t>Questions?</a:t>
            </a:r>
            <a:endParaRPr b="1" sz="6500">
              <a:solidFill>
                <a:schemeClr val="dk1"/>
              </a:solidFill>
              <a:latin typeface="Montserrat"/>
              <a:ea typeface="Montserrat"/>
              <a:cs typeface="Montserrat"/>
              <a:sym typeface="Montserrat"/>
            </a:endParaRPr>
          </a:p>
        </p:txBody>
      </p:sp>
      <p:sp>
        <p:nvSpPr>
          <p:cNvPr id="810" name="Google Shape;810;g290771b6873_0_71"/>
          <p:cNvSpPr/>
          <p:nvPr/>
        </p:nvSpPr>
        <p:spPr>
          <a:xfrm rot="5400000">
            <a:off x="-7020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1" name="Google Shape;811;g290771b6873_0_71"/>
          <p:cNvSpPr/>
          <p:nvPr/>
        </p:nvSpPr>
        <p:spPr>
          <a:xfrm>
            <a:off x="2576100" y="3896675"/>
            <a:ext cx="3991800" cy="168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2" name="Google Shape;812;g290771b6873_0_71"/>
          <p:cNvSpPr/>
          <p:nvPr/>
        </p:nvSpPr>
        <p:spPr>
          <a:xfrm rot="5400000">
            <a:off x="79371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290771b6873_0_94"/>
          <p:cNvSpPr/>
          <p:nvPr/>
        </p:nvSpPr>
        <p:spPr>
          <a:xfrm rot="5400000">
            <a:off x="3505800" y="-1753025"/>
            <a:ext cx="2132400" cy="7136400"/>
          </a:xfrm>
          <a:prstGeom prst="rect">
            <a:avLst/>
          </a:prstGeom>
          <a:noFill/>
          <a:ln cap="flat" cmpd="sng" w="76200">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18" name="Google Shape;818;g290771b6873_0_94"/>
          <p:cNvPicPr preferRelativeResize="0"/>
          <p:nvPr/>
        </p:nvPicPr>
        <p:blipFill>
          <a:blip r:embed="rId3">
            <a:alphaModFix/>
          </a:blip>
          <a:stretch>
            <a:fillRect/>
          </a:stretch>
        </p:blipFill>
        <p:spPr>
          <a:xfrm>
            <a:off x="6567900" y="4103400"/>
            <a:ext cx="2451551" cy="951200"/>
          </a:xfrm>
          <a:prstGeom prst="rect">
            <a:avLst/>
          </a:prstGeom>
          <a:noFill/>
          <a:ln>
            <a:noFill/>
          </a:ln>
        </p:spPr>
      </p:pic>
      <p:sp>
        <p:nvSpPr>
          <p:cNvPr id="819" name="Google Shape;819;g290771b6873_0_94"/>
          <p:cNvSpPr txBox="1"/>
          <p:nvPr/>
        </p:nvSpPr>
        <p:spPr>
          <a:xfrm>
            <a:off x="1450425" y="4103411"/>
            <a:ext cx="5967300" cy="5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BB1371"/>
                </a:solidFill>
                <a:latin typeface="Montserrat"/>
                <a:ea typeface="Montserrat"/>
                <a:cs typeface="Montserrat"/>
                <a:sym typeface="Montserrat"/>
              </a:rPr>
              <a:t>Registration Coming Soon!</a:t>
            </a:r>
            <a:endParaRPr b="1" sz="2000">
              <a:solidFill>
                <a:srgbClr val="BB1371"/>
              </a:solidFill>
              <a:latin typeface="Montserrat"/>
              <a:ea typeface="Montserrat"/>
              <a:cs typeface="Montserrat"/>
              <a:sym typeface="Montserrat"/>
            </a:endParaRPr>
          </a:p>
        </p:txBody>
      </p:sp>
      <p:sp>
        <p:nvSpPr>
          <p:cNvPr id="820" name="Google Shape;820;g290771b6873_0_94"/>
          <p:cNvSpPr/>
          <p:nvPr/>
        </p:nvSpPr>
        <p:spPr>
          <a:xfrm rot="5400000">
            <a:off x="3942625" y="-1529825"/>
            <a:ext cx="1312200" cy="6690000"/>
          </a:xfrm>
          <a:prstGeom prst="rect">
            <a:avLst/>
          </a:prstGeom>
          <a:solidFill>
            <a:schemeClr val="lt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1" name="Google Shape;821;g290771b6873_0_94"/>
          <p:cNvSpPr txBox="1"/>
          <p:nvPr/>
        </p:nvSpPr>
        <p:spPr>
          <a:xfrm>
            <a:off x="1003800" y="1221400"/>
            <a:ext cx="7136400" cy="108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US" sz="2300">
                <a:solidFill>
                  <a:schemeClr val="accent5"/>
                </a:solidFill>
                <a:latin typeface="Montserrat"/>
                <a:ea typeface="Montserrat"/>
                <a:cs typeface="Montserrat"/>
                <a:sym typeface="Montserrat"/>
              </a:rPr>
              <a:t>Part 2</a:t>
            </a:r>
            <a:endParaRPr b="1" sz="2300">
              <a:solidFill>
                <a:schemeClr val="accent5"/>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lang="en-US" sz="2300">
                <a:solidFill>
                  <a:srgbClr val="BB1371"/>
                </a:solidFill>
                <a:latin typeface="Montserrat"/>
                <a:ea typeface="Montserrat"/>
                <a:cs typeface="Montserrat"/>
                <a:sym typeface="Montserrat"/>
              </a:rPr>
              <a:t> Fostering a Healthcare Workforce for Today's Social Health Challenges</a:t>
            </a:r>
            <a:endParaRPr b="1" sz="2300">
              <a:solidFill>
                <a:srgbClr val="BB1371"/>
              </a:solidFill>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t/>
            </a:r>
            <a:endParaRPr b="1" sz="2300">
              <a:solidFill>
                <a:srgbClr val="BB1371"/>
              </a:solidFill>
              <a:latin typeface="Montserrat"/>
              <a:ea typeface="Montserrat"/>
              <a:cs typeface="Montserrat"/>
              <a:sym typeface="Montserrat"/>
            </a:endParaRPr>
          </a:p>
        </p:txBody>
      </p:sp>
      <p:sp>
        <p:nvSpPr>
          <p:cNvPr id="822" name="Google Shape;822;g290771b6873_0_94"/>
          <p:cNvSpPr/>
          <p:nvPr/>
        </p:nvSpPr>
        <p:spPr>
          <a:xfrm rot="5400000">
            <a:off x="-7020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3" name="Google Shape;823;g290771b6873_0_94"/>
          <p:cNvSpPr/>
          <p:nvPr/>
        </p:nvSpPr>
        <p:spPr>
          <a:xfrm>
            <a:off x="2576100" y="3896675"/>
            <a:ext cx="3991800" cy="168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4" name="Google Shape;824;g290771b6873_0_94"/>
          <p:cNvSpPr/>
          <p:nvPr/>
        </p:nvSpPr>
        <p:spPr>
          <a:xfrm rot="5400000">
            <a:off x="79371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5" name="Google Shape;825;g290771b6873_0_94"/>
          <p:cNvSpPr txBox="1"/>
          <p:nvPr/>
        </p:nvSpPr>
        <p:spPr>
          <a:xfrm>
            <a:off x="1588350" y="3223149"/>
            <a:ext cx="5967300" cy="5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chemeClr val="accent5"/>
                </a:solidFill>
                <a:latin typeface="Montserrat"/>
                <a:ea typeface="Montserrat"/>
                <a:cs typeface="Montserrat"/>
                <a:sym typeface="Montserrat"/>
              </a:rPr>
              <a:t>Dec 7, 2023 | 3-4:30 pm ET</a:t>
            </a:r>
            <a:endParaRPr b="1" sz="2000">
              <a:solidFill>
                <a:schemeClr val="accent5"/>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id="830" name="Google Shape;830;g290771b6873_0_83"/>
          <p:cNvPicPr preferRelativeResize="0"/>
          <p:nvPr/>
        </p:nvPicPr>
        <p:blipFill>
          <a:blip r:embed="rId3">
            <a:alphaModFix/>
          </a:blip>
          <a:stretch>
            <a:fillRect/>
          </a:stretch>
        </p:blipFill>
        <p:spPr>
          <a:xfrm>
            <a:off x="6991436" y="4343100"/>
            <a:ext cx="2062890" cy="800400"/>
          </a:xfrm>
          <a:prstGeom prst="rect">
            <a:avLst/>
          </a:prstGeom>
          <a:noFill/>
          <a:ln>
            <a:noFill/>
          </a:ln>
        </p:spPr>
      </p:pic>
      <p:sp>
        <p:nvSpPr>
          <p:cNvPr id="831" name="Google Shape;831;g290771b6873_0_83"/>
          <p:cNvSpPr txBox="1"/>
          <p:nvPr/>
        </p:nvSpPr>
        <p:spPr>
          <a:xfrm>
            <a:off x="1588350" y="2914736"/>
            <a:ext cx="5967300" cy="5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solidFill>
                  <a:schemeClr val="accent5"/>
                </a:solidFill>
                <a:latin typeface="Montserrat"/>
                <a:ea typeface="Montserrat"/>
                <a:cs typeface="Montserrat"/>
                <a:sym typeface="Montserrat"/>
              </a:rPr>
              <a:t>Please help us improve future sessions by completing our short evaluation.</a:t>
            </a:r>
            <a:endParaRPr b="1" sz="2200">
              <a:solidFill>
                <a:schemeClr val="accent5"/>
              </a:solidFill>
              <a:latin typeface="Montserrat"/>
              <a:ea typeface="Montserrat"/>
              <a:cs typeface="Montserrat"/>
              <a:sym typeface="Montserrat"/>
            </a:endParaRPr>
          </a:p>
          <a:p>
            <a:pPr indent="0" lvl="0" marL="0" rtl="0" algn="ctr">
              <a:spcBef>
                <a:spcPts val="0"/>
              </a:spcBef>
              <a:spcAft>
                <a:spcPts val="0"/>
              </a:spcAft>
              <a:buNone/>
            </a:pPr>
            <a:r>
              <a:t/>
            </a:r>
            <a:endParaRPr b="1" sz="2000">
              <a:solidFill>
                <a:schemeClr val="accent5"/>
              </a:solidFill>
              <a:latin typeface="Montserrat"/>
              <a:ea typeface="Montserrat"/>
              <a:cs typeface="Montserrat"/>
              <a:sym typeface="Montserrat"/>
            </a:endParaRPr>
          </a:p>
        </p:txBody>
      </p:sp>
      <p:sp>
        <p:nvSpPr>
          <p:cNvPr id="832" name="Google Shape;832;g290771b6873_0_83"/>
          <p:cNvSpPr/>
          <p:nvPr/>
        </p:nvSpPr>
        <p:spPr>
          <a:xfrm rot="5400000">
            <a:off x="3942625" y="-1529825"/>
            <a:ext cx="1312200" cy="6690000"/>
          </a:xfrm>
          <a:prstGeom prst="rect">
            <a:avLst/>
          </a:prstGeom>
          <a:solidFill>
            <a:schemeClr val="lt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3" name="Google Shape;833;g290771b6873_0_83"/>
          <p:cNvSpPr txBox="1"/>
          <p:nvPr/>
        </p:nvSpPr>
        <p:spPr>
          <a:xfrm>
            <a:off x="410700" y="1279975"/>
            <a:ext cx="8322600" cy="1070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US" sz="5000">
                <a:solidFill>
                  <a:srgbClr val="BB1371"/>
                </a:solidFill>
                <a:latin typeface="Montserrat"/>
                <a:ea typeface="Montserrat"/>
                <a:cs typeface="Montserrat"/>
                <a:sym typeface="Montserrat"/>
              </a:rPr>
              <a:t>THANK YOU!</a:t>
            </a:r>
            <a:endParaRPr b="1" sz="5000">
              <a:solidFill>
                <a:schemeClr val="dk1"/>
              </a:solidFill>
              <a:latin typeface="Montserrat"/>
              <a:ea typeface="Montserrat"/>
              <a:cs typeface="Montserrat"/>
              <a:sym typeface="Montserrat"/>
            </a:endParaRPr>
          </a:p>
        </p:txBody>
      </p:sp>
      <p:sp>
        <p:nvSpPr>
          <p:cNvPr id="834" name="Google Shape;834;g290771b6873_0_83"/>
          <p:cNvSpPr/>
          <p:nvPr/>
        </p:nvSpPr>
        <p:spPr>
          <a:xfrm rot="5400000">
            <a:off x="-7020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g290771b6873_0_83"/>
          <p:cNvSpPr/>
          <p:nvPr/>
        </p:nvSpPr>
        <p:spPr>
          <a:xfrm>
            <a:off x="2576100" y="3896675"/>
            <a:ext cx="3991800" cy="168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6" name="Google Shape;836;g290771b6873_0_83"/>
          <p:cNvSpPr/>
          <p:nvPr/>
        </p:nvSpPr>
        <p:spPr>
          <a:xfrm rot="5400000">
            <a:off x="7937100" y="1562725"/>
            <a:ext cx="1908900" cy="504900"/>
          </a:xfrm>
          <a:prstGeom prst="rect">
            <a:avLst/>
          </a:prstGeom>
          <a:solidFill>
            <a:srgbClr val="22214F"/>
          </a:solidFill>
          <a:ln cap="flat" cmpd="sng" w="9525">
            <a:solidFill>
              <a:srgbClr val="2221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7" name="Google Shape;837;g290771b6873_0_83"/>
          <p:cNvSpPr txBox="1"/>
          <p:nvPr/>
        </p:nvSpPr>
        <p:spPr>
          <a:xfrm>
            <a:off x="1588350" y="3946400"/>
            <a:ext cx="5718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u="sng">
                <a:solidFill>
                  <a:srgbClr val="BB1371"/>
                </a:solidFill>
                <a:hlinkClick r:id="rId4">
                  <a:extLst>
                    <a:ext uri="{A12FA001-AC4F-418D-AE19-62706E023703}">
                      <ahyp:hlinkClr val="tx"/>
                    </a:ext>
                  </a:extLst>
                </a:hlinkClick>
              </a:rPr>
              <a:t>https://www.surveymonkey.com/r/XKSZVKS</a:t>
            </a:r>
            <a:endParaRPr b="1" sz="2000">
              <a:solidFill>
                <a:srgbClr val="BB1371"/>
              </a:solidFill>
            </a:endParaRPr>
          </a:p>
          <a:p>
            <a:pPr indent="0" lvl="0" marL="0" rtl="0" algn="l">
              <a:spcBef>
                <a:spcPts val="0"/>
              </a:spcBef>
              <a:spcAft>
                <a:spcPts val="0"/>
              </a:spcAft>
              <a:buNone/>
            </a:pPr>
            <a:r>
              <a:t/>
            </a:r>
            <a:endParaRPr b="1" sz="2000">
              <a:solidFill>
                <a:srgbClr val="BB1371"/>
              </a:solidFill>
            </a:endParaRPr>
          </a:p>
        </p:txBody>
      </p:sp>
      <p:pic>
        <p:nvPicPr>
          <p:cNvPr id="838" name="Google Shape;838;g290771b6873_0_83"/>
          <p:cNvPicPr preferRelativeResize="0"/>
          <p:nvPr/>
        </p:nvPicPr>
        <p:blipFill>
          <a:blip r:embed="rId5">
            <a:alphaModFix/>
          </a:blip>
          <a:stretch>
            <a:fillRect/>
          </a:stretch>
        </p:blipFill>
        <p:spPr>
          <a:xfrm>
            <a:off x="221275" y="2976025"/>
            <a:ext cx="1367075" cy="13670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3DF"/>
        </a:solidFill>
      </p:bgPr>
    </p:bg>
    <p:spTree>
      <p:nvGrpSpPr>
        <p:cNvPr id="842" name="Shape 842"/>
        <p:cNvGrpSpPr/>
        <p:nvPr/>
      </p:nvGrpSpPr>
      <p:grpSpPr>
        <a:xfrm>
          <a:off x="0" y="0"/>
          <a:ext cx="0" cy="0"/>
          <a:chOff x="0" y="0"/>
          <a:chExt cx="0" cy="0"/>
        </a:xfrm>
      </p:grpSpPr>
      <p:sp>
        <p:nvSpPr>
          <p:cNvPr id="843" name="Google Shape;843;g2942ac9047e_8_0"/>
          <p:cNvSpPr txBox="1"/>
          <p:nvPr>
            <p:ph idx="1" type="subTitle"/>
          </p:nvPr>
        </p:nvSpPr>
        <p:spPr>
          <a:xfrm>
            <a:off x="222525" y="177925"/>
            <a:ext cx="8693100" cy="6441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242424"/>
              </a:buClr>
              <a:buSzPts val="1942"/>
              <a:buNone/>
            </a:pPr>
            <a:r>
              <a:rPr b="1" i="0" lang="en-US" sz="2200">
                <a:solidFill>
                  <a:srgbClr val="242424"/>
                </a:solidFill>
                <a:latin typeface="Arial"/>
                <a:ea typeface="Arial"/>
                <a:cs typeface="Arial"/>
                <a:sym typeface="Arial"/>
              </a:rPr>
              <a:t>Attention Health Center Staff: Share your Voice on Training and Technical Assistance (TTA) Needs</a:t>
            </a:r>
            <a:r>
              <a:rPr b="1" i="0" lang="en-US" sz="2042">
                <a:solidFill>
                  <a:srgbClr val="242424"/>
                </a:solidFill>
                <a:latin typeface="Arial"/>
                <a:ea typeface="Arial"/>
                <a:cs typeface="Arial"/>
                <a:sym typeface="Arial"/>
              </a:rPr>
              <a:t>  </a:t>
            </a:r>
            <a:endParaRPr b="1" sz="2042">
              <a:latin typeface="Arial"/>
              <a:ea typeface="Arial"/>
              <a:cs typeface="Arial"/>
              <a:sym typeface="Arial"/>
            </a:endParaRPr>
          </a:p>
        </p:txBody>
      </p:sp>
      <p:sp>
        <p:nvSpPr>
          <p:cNvPr id="844" name="Google Shape;844;g2942ac9047e_8_0"/>
          <p:cNvSpPr txBox="1"/>
          <p:nvPr/>
        </p:nvSpPr>
        <p:spPr>
          <a:xfrm>
            <a:off x="428772" y="1018889"/>
            <a:ext cx="8254800" cy="2839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US" sz="2000" u="none" cap="none" strike="noStrike">
                <a:solidFill>
                  <a:srgbClr val="242424"/>
                </a:solidFill>
                <a:latin typeface="Arial"/>
                <a:ea typeface="Arial"/>
                <a:cs typeface="Arial"/>
                <a:sym typeface="Arial"/>
              </a:rPr>
              <a:t>Help HRSA/BPHC</a:t>
            </a:r>
            <a:r>
              <a:rPr lang="en-US" sz="2000">
                <a:solidFill>
                  <a:srgbClr val="242424"/>
                </a:solidFill>
              </a:rPr>
              <a:t> </a:t>
            </a:r>
            <a:r>
              <a:rPr b="0" i="0" lang="en-US" sz="2000" u="none" cap="none" strike="noStrike">
                <a:solidFill>
                  <a:srgbClr val="242424"/>
                </a:solidFill>
                <a:latin typeface="Arial"/>
                <a:ea typeface="Arial"/>
                <a:cs typeface="Arial"/>
                <a:sym typeface="Arial"/>
              </a:rPr>
              <a:t>understand </a:t>
            </a:r>
            <a:r>
              <a:rPr b="1" i="0" lang="en-US" sz="2000" u="sng" cap="none" strike="noStrike">
                <a:solidFill>
                  <a:srgbClr val="242424"/>
                </a:solidFill>
                <a:latin typeface="Arial"/>
                <a:ea typeface="Arial"/>
                <a:cs typeface="Arial"/>
                <a:sym typeface="Arial"/>
              </a:rPr>
              <a:t>YOUR</a:t>
            </a:r>
            <a:r>
              <a:rPr b="0" i="0" lang="en-US" sz="2000" u="none" cap="none" strike="noStrike">
                <a:solidFill>
                  <a:srgbClr val="242424"/>
                </a:solidFill>
                <a:latin typeface="Arial"/>
                <a:ea typeface="Arial"/>
                <a:cs typeface="Arial"/>
                <a:sym typeface="Arial"/>
              </a:rPr>
              <a:t>:</a:t>
            </a:r>
            <a:endParaRPr b="0" i="0" sz="2000" u="sng" cap="none" strike="noStrike">
              <a:solidFill>
                <a:srgbClr val="242424"/>
              </a:solidFill>
              <a:latin typeface="Arial"/>
              <a:ea typeface="Arial"/>
              <a:cs typeface="Arial"/>
              <a:sym typeface="Arial"/>
            </a:endParaRPr>
          </a:p>
          <a:p>
            <a:pPr indent="0" lvl="0" marL="0" marR="0" rtl="0" algn="l">
              <a:spcBef>
                <a:spcPts val="0"/>
              </a:spcBef>
              <a:spcAft>
                <a:spcPts val="0"/>
              </a:spcAft>
              <a:buNone/>
            </a:pPr>
            <a:r>
              <a:t/>
            </a:r>
            <a:endParaRPr b="0" i="0" sz="2000" u="none" cap="none" strike="noStrike">
              <a:solidFill>
                <a:srgbClr val="242424"/>
              </a:solidFill>
              <a:latin typeface="Arial"/>
              <a:ea typeface="Arial"/>
              <a:cs typeface="Arial"/>
              <a:sym typeface="Arial"/>
            </a:endParaRPr>
          </a:p>
          <a:p>
            <a:pPr indent="-279400" lvl="1" marL="596900" marR="0" rtl="0" algn="l">
              <a:spcBef>
                <a:spcPts val="0"/>
              </a:spcBef>
              <a:spcAft>
                <a:spcPts val="0"/>
              </a:spcAft>
              <a:buClr>
                <a:srgbClr val="242424"/>
              </a:buClr>
              <a:buSzPts val="2000"/>
              <a:buFont typeface="Arial"/>
              <a:buChar char="•"/>
            </a:pPr>
            <a:r>
              <a:rPr b="0" i="0" lang="en-US" sz="2000" u="none" cap="none" strike="noStrike">
                <a:solidFill>
                  <a:srgbClr val="242424"/>
                </a:solidFill>
                <a:latin typeface="Arial"/>
                <a:ea typeface="Arial"/>
                <a:cs typeface="Arial"/>
                <a:sym typeface="Arial"/>
              </a:rPr>
              <a:t>Health Center Role and Location</a:t>
            </a:r>
            <a:endParaRPr sz="2000"/>
          </a:p>
          <a:p>
            <a:pPr indent="-279400" lvl="1" marL="596900" marR="0" rtl="0" algn="l">
              <a:spcBef>
                <a:spcPts val="0"/>
              </a:spcBef>
              <a:spcAft>
                <a:spcPts val="0"/>
              </a:spcAft>
              <a:buClr>
                <a:srgbClr val="242424"/>
              </a:buClr>
              <a:buSzPts val="2000"/>
              <a:buFont typeface="Arial"/>
              <a:buChar char="•"/>
            </a:pPr>
            <a:r>
              <a:rPr b="0" i="0" lang="en-US" sz="2000" u="none" cap="none" strike="noStrike">
                <a:solidFill>
                  <a:srgbClr val="242424"/>
                </a:solidFill>
                <a:latin typeface="Arial"/>
                <a:ea typeface="Arial"/>
                <a:cs typeface="Arial"/>
                <a:sym typeface="Arial"/>
              </a:rPr>
              <a:t>Specific TTA Needs</a:t>
            </a:r>
            <a:endParaRPr sz="2000"/>
          </a:p>
          <a:p>
            <a:pPr indent="-279400" lvl="1" marL="596900" marR="0" rtl="0" algn="l">
              <a:spcBef>
                <a:spcPts val="0"/>
              </a:spcBef>
              <a:spcAft>
                <a:spcPts val="0"/>
              </a:spcAft>
              <a:buClr>
                <a:srgbClr val="242424"/>
              </a:buClr>
              <a:buSzPts val="2000"/>
              <a:buFont typeface="Arial"/>
              <a:buChar char="•"/>
            </a:pPr>
            <a:r>
              <a:rPr b="0" i="0" lang="en-US" sz="2000" u="none" cap="none" strike="noStrike">
                <a:solidFill>
                  <a:srgbClr val="242424"/>
                </a:solidFill>
                <a:latin typeface="Arial"/>
                <a:ea typeface="Arial"/>
                <a:cs typeface="Arial"/>
                <a:sym typeface="Arial"/>
              </a:rPr>
              <a:t>Preferred Ways to Receive and Participate in Training</a:t>
            </a:r>
            <a:endParaRPr sz="2000"/>
          </a:p>
          <a:p>
            <a:pPr indent="-279400" lvl="1" marL="596900" marR="0" rtl="0" algn="l">
              <a:spcBef>
                <a:spcPts val="0"/>
              </a:spcBef>
              <a:spcAft>
                <a:spcPts val="0"/>
              </a:spcAft>
              <a:buClr>
                <a:srgbClr val="242424"/>
              </a:buClr>
              <a:buSzPts val="2000"/>
              <a:buFont typeface="Arial"/>
              <a:buChar char="•"/>
            </a:pPr>
            <a:r>
              <a:rPr b="0" i="0" lang="en-US" sz="2000" u="none" cap="none" strike="noStrike">
                <a:solidFill>
                  <a:srgbClr val="242424"/>
                </a:solidFill>
                <a:latin typeface="Arial"/>
                <a:ea typeface="Arial"/>
                <a:cs typeface="Arial"/>
                <a:sym typeface="Arial"/>
              </a:rPr>
              <a:t>Priority TTA Topics</a:t>
            </a:r>
            <a:endParaRPr sz="2000"/>
          </a:p>
          <a:p>
            <a:pPr indent="0" lvl="0" marL="0" marR="0" rtl="0" algn="l">
              <a:spcBef>
                <a:spcPts val="0"/>
              </a:spcBef>
              <a:spcAft>
                <a:spcPts val="0"/>
              </a:spcAft>
              <a:buNone/>
            </a:pPr>
            <a:r>
              <a:t/>
            </a:r>
            <a:endParaRPr sz="2000"/>
          </a:p>
          <a:p>
            <a:pPr indent="0" lvl="0" marL="0" marR="0" rtl="0" algn="ctr">
              <a:spcBef>
                <a:spcPts val="0"/>
              </a:spcBef>
              <a:spcAft>
                <a:spcPts val="0"/>
              </a:spcAft>
              <a:buNone/>
            </a:pPr>
            <a:r>
              <a:rPr b="0" i="0" lang="en-US" sz="2000" u="none" cap="none" strike="noStrike">
                <a:solidFill>
                  <a:srgbClr val="242424"/>
                </a:solidFill>
                <a:latin typeface="Arial"/>
                <a:ea typeface="Arial"/>
                <a:cs typeface="Arial"/>
                <a:sym typeface="Arial"/>
              </a:rPr>
              <a:t>Use </a:t>
            </a:r>
            <a:r>
              <a:rPr b="0" i="0" lang="en-US" sz="2000" u="sng" cap="none" strike="noStrike">
                <a:solidFill>
                  <a:schemeClr val="hlink"/>
                </a:solidFill>
                <a:latin typeface="Arial"/>
                <a:ea typeface="Arial"/>
                <a:cs typeface="Arial"/>
                <a:sym typeface="Arial"/>
                <a:hlinkClick r:id="rId3"/>
              </a:rPr>
              <a:t>th</a:t>
            </a:r>
            <a:r>
              <a:rPr lang="en-US" sz="2000" u="sng">
                <a:solidFill>
                  <a:schemeClr val="hlink"/>
                </a:solidFill>
                <a:hlinkClick r:id="rId4"/>
              </a:rPr>
              <a:t>is </a:t>
            </a:r>
            <a:r>
              <a:rPr b="0" i="0" lang="en-US" sz="2000" u="sng" cap="none" strike="noStrike">
                <a:solidFill>
                  <a:schemeClr val="hlink"/>
                </a:solidFill>
                <a:latin typeface="Arial"/>
                <a:ea typeface="Arial"/>
                <a:cs typeface="Arial"/>
                <a:sym typeface="Arial"/>
                <a:hlinkClick r:id="rId5"/>
              </a:rPr>
              <a:t>link</a:t>
            </a:r>
            <a:r>
              <a:rPr b="0" i="0" lang="en-US" sz="2000" u="none" cap="none" strike="noStrike">
                <a:solidFill>
                  <a:srgbClr val="242424"/>
                </a:solidFill>
                <a:latin typeface="Arial"/>
                <a:ea typeface="Arial"/>
                <a:cs typeface="Arial"/>
                <a:sym typeface="Arial"/>
              </a:rPr>
              <a:t> or above QR code to </a:t>
            </a:r>
            <a:r>
              <a:rPr lang="en-US" sz="2000">
                <a:solidFill>
                  <a:srgbClr val="242424"/>
                </a:solidFill>
              </a:rPr>
              <a:t>complete </a:t>
            </a:r>
            <a:r>
              <a:rPr b="0" i="0" lang="en-US" sz="2000" u="none" cap="none" strike="noStrike">
                <a:solidFill>
                  <a:srgbClr val="242424"/>
                </a:solidFill>
                <a:latin typeface="Arial"/>
                <a:ea typeface="Arial"/>
                <a:cs typeface="Arial"/>
                <a:sym typeface="Arial"/>
              </a:rPr>
              <a:t>your survey response. </a:t>
            </a:r>
            <a:endParaRPr sz="2000"/>
          </a:p>
          <a:p>
            <a:pPr indent="0" lvl="0" marL="0" marR="0" rtl="0" algn="ctr">
              <a:spcBef>
                <a:spcPts val="0"/>
              </a:spcBef>
              <a:spcAft>
                <a:spcPts val="0"/>
              </a:spcAft>
              <a:buNone/>
            </a:pPr>
            <a:r>
              <a:rPr b="0" i="0" lang="en-US" sz="2000" u="none" cap="none" strike="noStrike">
                <a:solidFill>
                  <a:srgbClr val="242424"/>
                </a:solidFill>
                <a:latin typeface="Arial"/>
                <a:ea typeface="Arial"/>
                <a:cs typeface="Arial"/>
                <a:sym typeface="Arial"/>
              </a:rPr>
              <a:t>This will take no longer than 15 minutes!</a:t>
            </a:r>
            <a:endParaRPr b="0" i="0" sz="2000" u="none" cap="none" strike="noStrike">
              <a:solidFill>
                <a:srgbClr val="B25833"/>
              </a:solidFill>
              <a:latin typeface="Arial"/>
              <a:ea typeface="Arial"/>
              <a:cs typeface="Arial"/>
              <a:sym typeface="Arial"/>
            </a:endParaRPr>
          </a:p>
        </p:txBody>
      </p:sp>
      <p:pic>
        <p:nvPicPr>
          <p:cNvPr id="845" name="Google Shape;845;g2942ac9047e_8_0">
            <a:hlinkClick r:id="rId6"/>
          </p:cNvPr>
          <p:cNvPicPr preferRelativeResize="0"/>
          <p:nvPr/>
        </p:nvPicPr>
        <p:blipFill rotWithShape="1">
          <a:blip r:embed="rId7">
            <a:alphaModFix/>
          </a:blip>
          <a:srcRect b="0" l="0" r="0" t="0"/>
          <a:stretch/>
        </p:blipFill>
        <p:spPr>
          <a:xfrm>
            <a:off x="7316754" y="1111842"/>
            <a:ext cx="1398986" cy="1376384"/>
          </a:xfrm>
          <a:prstGeom prst="rect">
            <a:avLst/>
          </a:prstGeom>
          <a:noFill/>
          <a:ln cap="flat" cmpd="sng" w="38100">
            <a:solidFill>
              <a:schemeClr val="dk1"/>
            </a:solidFill>
            <a:prstDash val="solid"/>
            <a:round/>
            <a:headEnd len="sm" w="sm" type="none"/>
            <a:tailEnd len="sm" w="sm" type="none"/>
          </a:ln>
        </p:spPr>
      </p:pic>
      <p:pic>
        <p:nvPicPr>
          <p:cNvPr descr="A close-up of a logo&#10;&#10;Description automatically generated" id="846" name="Google Shape;846;g2942ac9047e_8_0"/>
          <p:cNvPicPr preferRelativeResize="0"/>
          <p:nvPr/>
        </p:nvPicPr>
        <p:blipFill rotWithShape="1">
          <a:blip r:embed="rId8">
            <a:alphaModFix/>
          </a:blip>
          <a:srcRect b="0" l="0" r="0" t="0"/>
          <a:stretch/>
        </p:blipFill>
        <p:spPr>
          <a:xfrm>
            <a:off x="4572001" y="4039760"/>
            <a:ext cx="2096725" cy="575100"/>
          </a:xfrm>
          <a:prstGeom prst="rect">
            <a:avLst/>
          </a:prstGeom>
          <a:noFill/>
          <a:ln>
            <a:noFill/>
          </a:ln>
        </p:spPr>
      </p:pic>
      <p:sp>
        <p:nvSpPr>
          <p:cNvPr id="847" name="Google Shape;847;g2942ac9047e_8_0"/>
          <p:cNvSpPr txBox="1"/>
          <p:nvPr/>
        </p:nvSpPr>
        <p:spPr>
          <a:xfrm>
            <a:off x="152175" y="4795925"/>
            <a:ext cx="88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US" sz="700" u="none" cap="none" strike="noStrike">
                <a:solidFill>
                  <a:schemeClr val="dk1"/>
                </a:solidFill>
                <a:latin typeface="Calibri"/>
                <a:ea typeface="Calibri"/>
                <a:cs typeface="Calibri"/>
                <a:sym typeface="Calibri"/>
              </a:rPr>
              <a:t>This project is supported by the Health Resources and Services Administration (HRSA) of the U.S. Department of Health and Human Services (HHS) as part of an award totaling $6,625,000 with zero percentage financed with non-governmental sources. The contents are those of the author(s) and do not necessarily represent the official views of, nor an endorsement, by HRSA, HHS, or the U.S. Government. For more information, please visit HRSA.gov.</a:t>
            </a:r>
            <a:endParaRPr sz="1100"/>
          </a:p>
        </p:txBody>
      </p:sp>
      <p:pic>
        <p:nvPicPr>
          <p:cNvPr id="848" name="Google Shape;848;g2942ac9047e_8_0"/>
          <p:cNvPicPr preferRelativeResize="0"/>
          <p:nvPr/>
        </p:nvPicPr>
        <p:blipFill>
          <a:blip r:embed="rId9">
            <a:alphaModFix/>
          </a:blip>
          <a:stretch>
            <a:fillRect/>
          </a:stretch>
        </p:blipFill>
        <p:spPr>
          <a:xfrm>
            <a:off x="2425300" y="3948150"/>
            <a:ext cx="1954451" cy="758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9051905d68_0_32"/>
          <p:cNvSpPr txBox="1"/>
          <p:nvPr/>
        </p:nvSpPr>
        <p:spPr>
          <a:xfrm>
            <a:off x="468650" y="273850"/>
            <a:ext cx="73710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lang="en-US" sz="2200">
                <a:solidFill>
                  <a:srgbClr val="22214F"/>
                </a:solidFill>
                <a:latin typeface="Montserrat"/>
                <a:ea typeface="Montserrat"/>
                <a:cs typeface="Montserrat"/>
                <a:sym typeface="Montserrat"/>
              </a:rPr>
              <a:t>Today’s Presenters</a:t>
            </a:r>
            <a:endParaRPr b="1">
              <a:solidFill>
                <a:srgbClr val="22214F"/>
              </a:solidFill>
              <a:latin typeface="Montserrat"/>
              <a:ea typeface="Montserrat"/>
              <a:cs typeface="Montserrat"/>
              <a:sym typeface="Montserrat"/>
            </a:endParaRPr>
          </a:p>
        </p:txBody>
      </p:sp>
      <p:grpSp>
        <p:nvGrpSpPr>
          <p:cNvPr id="274" name="Google Shape;274;g29051905d68_0_32"/>
          <p:cNvGrpSpPr/>
          <p:nvPr/>
        </p:nvGrpSpPr>
        <p:grpSpPr>
          <a:xfrm>
            <a:off x="7839625" y="94250"/>
            <a:ext cx="900750" cy="5049250"/>
            <a:chOff x="7839625" y="94250"/>
            <a:chExt cx="900750" cy="5049250"/>
          </a:xfrm>
        </p:grpSpPr>
        <p:sp>
          <p:nvSpPr>
            <p:cNvPr id="275" name="Google Shape;275;g29051905d68_0_32"/>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6" name="Google Shape;276;g29051905d68_0_32"/>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sp>
        <p:nvSpPr>
          <p:cNvPr id="277" name="Google Shape;277;g29051905d68_0_32"/>
          <p:cNvSpPr/>
          <p:nvPr/>
        </p:nvSpPr>
        <p:spPr>
          <a:xfrm>
            <a:off x="499775" y="10144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g29051905d68_0_32"/>
          <p:cNvSpPr txBox="1"/>
          <p:nvPr/>
        </p:nvSpPr>
        <p:spPr>
          <a:xfrm>
            <a:off x="2882088" y="3376013"/>
            <a:ext cx="2027400" cy="80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US" sz="1200">
                <a:latin typeface="Montserrat SemiBold"/>
                <a:ea typeface="Montserrat SemiBold"/>
                <a:cs typeface="Montserrat SemiBold"/>
                <a:sym typeface="Montserrat SemiBold"/>
              </a:rPr>
              <a:t>Jamie Blackburn, MPA</a:t>
            </a:r>
            <a:endParaRPr sz="1200">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i="1" lang="en-US" sz="1000">
                <a:latin typeface="Montserrat SemiBold"/>
                <a:ea typeface="Montserrat SemiBold"/>
                <a:cs typeface="Montserrat SemiBold"/>
                <a:sym typeface="Montserrat SemiBold"/>
              </a:rPr>
              <a:t>Senior Program Manager</a:t>
            </a:r>
            <a:endParaRPr i="1" sz="1000">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lang="en-US" sz="1000">
                <a:latin typeface="Montserrat SemiBold"/>
                <a:ea typeface="Montserrat SemiBold"/>
                <a:cs typeface="Montserrat SemiBold"/>
                <a:sym typeface="Montserrat SemiBold"/>
              </a:rPr>
              <a:t>Corporation for Supportive Housing</a:t>
            </a:r>
            <a:endParaRPr sz="1000">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t/>
            </a:r>
            <a:endParaRPr sz="1200">
              <a:latin typeface="Montserrat SemiBold"/>
              <a:ea typeface="Montserrat SemiBold"/>
              <a:cs typeface="Montserrat SemiBold"/>
              <a:sym typeface="Montserrat SemiBold"/>
            </a:endParaRPr>
          </a:p>
        </p:txBody>
      </p:sp>
      <p:pic>
        <p:nvPicPr>
          <p:cNvPr descr="A person with long hair and a wooden earring&#10;&#10;Description automatically generated" id="279" name="Google Shape;279;g29051905d68_0_32"/>
          <p:cNvPicPr preferRelativeResize="0"/>
          <p:nvPr/>
        </p:nvPicPr>
        <p:blipFill rotWithShape="1">
          <a:blip r:embed="rId4">
            <a:alphaModFix/>
          </a:blip>
          <a:srcRect b="0" l="0" r="0" t="0"/>
          <a:stretch/>
        </p:blipFill>
        <p:spPr>
          <a:xfrm>
            <a:off x="3157775" y="1445420"/>
            <a:ext cx="1476032" cy="1846952"/>
          </a:xfrm>
          <a:prstGeom prst="rect">
            <a:avLst/>
          </a:prstGeom>
          <a:noFill/>
          <a:ln>
            <a:noFill/>
          </a:ln>
        </p:spPr>
      </p:pic>
      <p:sp>
        <p:nvSpPr>
          <p:cNvPr id="280" name="Google Shape;280;g29051905d68_0_32"/>
          <p:cNvSpPr txBox="1"/>
          <p:nvPr/>
        </p:nvSpPr>
        <p:spPr>
          <a:xfrm>
            <a:off x="246000" y="3376013"/>
            <a:ext cx="2331600" cy="80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US" sz="1200">
                <a:latin typeface="Montserrat SemiBold"/>
                <a:ea typeface="Montserrat SemiBold"/>
                <a:cs typeface="Montserrat SemiBold"/>
                <a:sym typeface="Montserrat SemiBold"/>
              </a:rPr>
              <a:t>Cloé Destinoble, MPH</a:t>
            </a:r>
            <a:endParaRPr sz="1600">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i="1" lang="en-US" sz="1000">
                <a:latin typeface="Montserrat SemiBold"/>
                <a:ea typeface="Montserrat SemiBold"/>
                <a:cs typeface="Montserrat SemiBold"/>
                <a:sym typeface="Montserrat SemiBold"/>
              </a:rPr>
              <a:t>Project </a:t>
            </a:r>
            <a:r>
              <a:rPr i="1" lang="en-US" sz="1000" u="none" cap="none" strike="noStrike">
                <a:solidFill>
                  <a:srgbClr val="000000"/>
                </a:solidFill>
                <a:latin typeface="Montserrat SemiBold"/>
                <a:ea typeface="Montserrat SemiBold"/>
                <a:cs typeface="Montserrat SemiBold"/>
                <a:sym typeface="Montserrat SemiBold"/>
              </a:rPr>
              <a:t>Manager,</a:t>
            </a:r>
            <a:endParaRPr i="1"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400"/>
              <a:buFont typeface="Arial"/>
              <a:buNone/>
            </a:pPr>
            <a:r>
              <a:rPr i="1" lang="en-US" sz="1000">
                <a:latin typeface="Montserrat SemiBold"/>
                <a:ea typeface="Montserrat SemiBold"/>
                <a:cs typeface="Montserrat SemiBold"/>
                <a:sym typeface="Montserrat SemiBold"/>
              </a:rPr>
              <a:t>Equitable Health and Wellbeing</a:t>
            </a:r>
            <a:endParaRPr i="1" sz="1000">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lang="en-US" sz="1000">
                <a:latin typeface="Montserrat SemiBold"/>
                <a:ea typeface="Montserrat SemiBold"/>
                <a:cs typeface="Montserrat SemiBold"/>
                <a:sym typeface="Montserrat SemiBold"/>
              </a:rPr>
              <a:t> NACHC</a:t>
            </a:r>
            <a:endParaRPr sz="1000">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t/>
            </a:r>
            <a:endParaRPr sz="1000">
              <a:latin typeface="Montserrat SemiBold"/>
              <a:ea typeface="Montserrat SemiBold"/>
              <a:cs typeface="Montserrat SemiBold"/>
              <a:sym typeface="Montserrat SemiBold"/>
            </a:endParaRPr>
          </a:p>
        </p:txBody>
      </p:sp>
      <p:pic>
        <p:nvPicPr>
          <p:cNvPr id="281" name="Google Shape;281;g29051905d68_0_32"/>
          <p:cNvPicPr preferRelativeResize="0"/>
          <p:nvPr/>
        </p:nvPicPr>
        <p:blipFill rotWithShape="1">
          <a:blip r:embed="rId5">
            <a:alphaModFix/>
          </a:blip>
          <a:srcRect b="0" l="15639" r="4443" t="0"/>
          <a:stretch/>
        </p:blipFill>
        <p:spPr>
          <a:xfrm>
            <a:off x="673787" y="1445425"/>
            <a:ext cx="1476026" cy="1846950"/>
          </a:xfrm>
          <a:prstGeom prst="rect">
            <a:avLst/>
          </a:prstGeom>
          <a:noFill/>
          <a:ln>
            <a:noFill/>
          </a:ln>
        </p:spPr>
      </p:pic>
      <p:sp>
        <p:nvSpPr>
          <p:cNvPr id="282" name="Google Shape;282;g29051905d68_0_32"/>
          <p:cNvSpPr txBox="1"/>
          <p:nvPr/>
        </p:nvSpPr>
        <p:spPr>
          <a:xfrm>
            <a:off x="5031463" y="3376025"/>
            <a:ext cx="26862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US" sz="1200">
                <a:latin typeface="Montserrat SemiBold"/>
                <a:ea typeface="Montserrat SemiBold"/>
                <a:cs typeface="Montserrat SemiBold"/>
                <a:sym typeface="Montserrat SemiBold"/>
              </a:rPr>
              <a:t>Sonia Deal, RN, MSN/MHA, CHCEF, PCMH CCE</a:t>
            </a:r>
            <a:endParaRPr sz="1200">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None/>
            </a:pPr>
            <a:r>
              <a:rPr i="1" lang="en-US" sz="1000">
                <a:latin typeface="Montserrat SemiBold"/>
                <a:ea typeface="Montserrat SemiBold"/>
                <a:cs typeface="Montserrat SemiBold"/>
                <a:sym typeface="Montserrat SemiBold"/>
              </a:rPr>
              <a:t>Vice President of Community Health and Engagement</a:t>
            </a:r>
            <a:endParaRPr i="1" sz="1000">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lang="en-US" sz="1000">
                <a:latin typeface="Montserrat SemiBold"/>
                <a:ea typeface="Montserrat SemiBold"/>
                <a:cs typeface="Montserrat SemiBold"/>
                <a:sym typeface="Montserrat SemiBold"/>
              </a:rPr>
              <a:t>Affinia Healthcare</a:t>
            </a:r>
            <a:endParaRPr sz="1000">
              <a:latin typeface="Montserrat SemiBold"/>
              <a:ea typeface="Montserrat SemiBold"/>
              <a:cs typeface="Montserrat SemiBold"/>
              <a:sym typeface="Montserrat SemiBold"/>
            </a:endParaRPr>
          </a:p>
        </p:txBody>
      </p:sp>
      <p:pic>
        <p:nvPicPr>
          <p:cNvPr id="283" name="Google Shape;283;g29051905d68_0_32"/>
          <p:cNvPicPr preferRelativeResize="0"/>
          <p:nvPr/>
        </p:nvPicPr>
        <p:blipFill>
          <a:blip r:embed="rId6">
            <a:alphaModFix/>
          </a:blip>
          <a:stretch>
            <a:fillRect/>
          </a:stretch>
        </p:blipFill>
        <p:spPr>
          <a:xfrm>
            <a:off x="5522025" y="1420450"/>
            <a:ext cx="1705094" cy="1803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
          <p:cNvSpPr txBox="1"/>
          <p:nvPr/>
        </p:nvSpPr>
        <p:spPr>
          <a:xfrm>
            <a:off x="468650" y="273850"/>
            <a:ext cx="7371000" cy="99420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990"/>
              <a:buFont typeface="Arial"/>
              <a:buNone/>
            </a:pPr>
            <a:r>
              <a:rPr b="1" lang="en-US" sz="2200">
                <a:solidFill>
                  <a:srgbClr val="22214F"/>
                </a:solidFill>
                <a:latin typeface="Montserrat"/>
                <a:ea typeface="Montserrat"/>
                <a:cs typeface="Montserrat"/>
                <a:sym typeface="Montserrat"/>
              </a:rPr>
              <a:t>Learning Objectives</a:t>
            </a:r>
            <a:endParaRPr b="1">
              <a:solidFill>
                <a:srgbClr val="22214F"/>
              </a:solidFill>
              <a:latin typeface="Montserrat"/>
              <a:ea typeface="Montserrat"/>
              <a:cs typeface="Montserrat"/>
              <a:sym typeface="Montserrat"/>
            </a:endParaRPr>
          </a:p>
        </p:txBody>
      </p:sp>
      <p:grpSp>
        <p:nvGrpSpPr>
          <p:cNvPr id="289" name="Google Shape;289;p4"/>
          <p:cNvGrpSpPr/>
          <p:nvPr/>
        </p:nvGrpSpPr>
        <p:grpSpPr>
          <a:xfrm>
            <a:off x="7839625" y="94250"/>
            <a:ext cx="900750" cy="5049250"/>
            <a:chOff x="7839625" y="94250"/>
            <a:chExt cx="900750" cy="5049250"/>
          </a:xfrm>
        </p:grpSpPr>
        <p:sp>
          <p:nvSpPr>
            <p:cNvPr id="290" name="Google Shape;290;p4"/>
            <p:cNvSpPr/>
            <p:nvPr/>
          </p:nvSpPr>
          <p:spPr>
            <a:xfrm rot="5400000">
              <a:off x="6294100" y="1717400"/>
              <a:ext cx="3991800" cy="745500"/>
            </a:xfrm>
            <a:prstGeom prst="rect">
              <a:avLst/>
            </a:prstGeom>
            <a:solidFill>
              <a:srgbClr val="2221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1" name="Google Shape;291;p4"/>
            <p:cNvPicPr preferRelativeResize="0"/>
            <p:nvPr/>
          </p:nvPicPr>
          <p:blipFill rotWithShape="1">
            <a:blip r:embed="rId3">
              <a:alphaModFix/>
            </a:blip>
            <a:srcRect b="0" l="0" r="0" t="0"/>
            <a:stretch/>
          </p:blipFill>
          <p:spPr>
            <a:xfrm>
              <a:off x="7839625" y="3977500"/>
              <a:ext cx="900750" cy="1166000"/>
            </a:xfrm>
            <a:prstGeom prst="rect">
              <a:avLst/>
            </a:prstGeom>
            <a:noFill/>
            <a:ln>
              <a:noFill/>
            </a:ln>
          </p:spPr>
        </p:pic>
      </p:grpSp>
      <p:sp>
        <p:nvSpPr>
          <p:cNvPr id="292" name="Google Shape;292;p4"/>
          <p:cNvSpPr/>
          <p:nvPr/>
        </p:nvSpPr>
        <p:spPr>
          <a:xfrm>
            <a:off x="499775" y="1014425"/>
            <a:ext cx="1995900" cy="28200"/>
          </a:xfrm>
          <a:prstGeom prst="rect">
            <a:avLst/>
          </a:prstGeom>
          <a:solidFill>
            <a:srgbClr val="BB1371"/>
          </a:solidFill>
          <a:ln cap="flat" cmpd="sng" w="9525">
            <a:solidFill>
              <a:srgbClr val="BB13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 name="Google Shape;293;p4"/>
          <p:cNvSpPr txBox="1"/>
          <p:nvPr/>
        </p:nvSpPr>
        <p:spPr>
          <a:xfrm>
            <a:off x="677300" y="1391116"/>
            <a:ext cx="6953700" cy="23190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00000"/>
              </a:lnSpc>
              <a:spcBef>
                <a:spcPts val="0"/>
              </a:spcBef>
              <a:spcAft>
                <a:spcPts val="0"/>
              </a:spcAft>
              <a:buSzPts val="1600"/>
              <a:buFont typeface="Montserrat"/>
              <a:buAutoNum type="arabicPeriod"/>
            </a:pPr>
            <a:r>
              <a:rPr lang="en-US" sz="1600">
                <a:latin typeface="Montserrat"/>
                <a:ea typeface="Montserrat"/>
                <a:cs typeface="Montserrat"/>
                <a:sym typeface="Montserrat"/>
              </a:rPr>
              <a:t>Understand factors that limit or prevent access to needed health services for priority patient populations</a:t>
            </a:r>
            <a:endParaRPr sz="1600">
              <a:latin typeface="Montserrat"/>
              <a:ea typeface="Montserrat"/>
              <a:cs typeface="Montserrat"/>
              <a:sym typeface="Montserrat"/>
            </a:endParaRPr>
          </a:p>
          <a:p>
            <a:pPr indent="-330200" lvl="0" marL="457200" marR="0" rtl="0" algn="l">
              <a:lnSpc>
                <a:spcPct val="100000"/>
              </a:lnSpc>
              <a:spcBef>
                <a:spcPts val="1000"/>
              </a:spcBef>
              <a:spcAft>
                <a:spcPts val="0"/>
              </a:spcAft>
              <a:buSzPts val="1600"/>
              <a:buFont typeface="Montserrat"/>
              <a:buAutoNum type="arabicPeriod"/>
            </a:pPr>
            <a:r>
              <a:rPr lang="en-US" sz="1600">
                <a:latin typeface="Montserrat"/>
                <a:ea typeface="Montserrat"/>
                <a:cs typeface="Montserrat"/>
                <a:sym typeface="Montserrat"/>
              </a:rPr>
              <a:t>Describe the value of prioritizing enabling services to improve health outcomes, including utilizing Community Health Workers (CHW) to address non-medical health needs</a:t>
            </a:r>
            <a:endParaRPr sz="1600">
              <a:latin typeface="Montserrat"/>
              <a:ea typeface="Montserrat"/>
              <a:cs typeface="Montserrat"/>
              <a:sym typeface="Montserrat"/>
            </a:endParaRPr>
          </a:p>
          <a:p>
            <a:pPr indent="-330200" lvl="0" marL="457200" marR="0" rtl="0" algn="l">
              <a:lnSpc>
                <a:spcPct val="100000"/>
              </a:lnSpc>
              <a:spcBef>
                <a:spcPts val="1000"/>
              </a:spcBef>
              <a:spcAft>
                <a:spcPts val="0"/>
              </a:spcAft>
              <a:buSzPts val="1600"/>
              <a:buFont typeface="Montserrat"/>
              <a:buAutoNum type="arabicPeriod"/>
            </a:pPr>
            <a:r>
              <a:rPr lang="en-US" sz="1600">
                <a:latin typeface="Montserrat"/>
                <a:ea typeface="Montserrat"/>
                <a:cs typeface="Montserrat"/>
                <a:sym typeface="Montserrat"/>
              </a:rPr>
              <a:t>Incorporate strategies to leverage SDOH screening data to establish effective partnerships and referral networks</a:t>
            </a:r>
            <a:endParaRPr sz="16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0"/>
          <p:cNvSpPr txBox="1"/>
          <p:nvPr>
            <p:ph type="title"/>
          </p:nvPr>
        </p:nvSpPr>
        <p:spPr>
          <a:xfrm>
            <a:off x="3724075" y="471950"/>
            <a:ext cx="5192100" cy="9645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3100">
                <a:solidFill>
                  <a:srgbClr val="22214F"/>
                </a:solidFill>
              </a:rPr>
              <a:t>When did this conversation begin?</a:t>
            </a:r>
            <a:endParaRPr b="1" sz="3100">
              <a:solidFill>
                <a:srgbClr val="22214F"/>
              </a:solidFill>
            </a:endParaRPr>
          </a:p>
        </p:txBody>
      </p:sp>
      <p:sp>
        <p:nvSpPr>
          <p:cNvPr id="300" name="Google Shape;300;p10"/>
          <p:cNvSpPr txBox="1"/>
          <p:nvPr>
            <p:ph idx="1" type="body"/>
          </p:nvPr>
        </p:nvSpPr>
        <p:spPr>
          <a:xfrm>
            <a:off x="3889850" y="1947425"/>
            <a:ext cx="5026200" cy="2839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750"/>
              </a:spcBef>
              <a:spcAft>
                <a:spcPts val="0"/>
              </a:spcAft>
              <a:buSzPts val="1800"/>
              <a:buNone/>
            </a:pPr>
            <a:r>
              <a:rPr b="1" i="1" lang="en-US" sz="2100">
                <a:solidFill>
                  <a:srgbClr val="23527C"/>
                </a:solidFill>
              </a:rPr>
              <a:t>“The last time I checked my textbooks, the specific therapy for malnutrition was in fact, food.”</a:t>
            </a:r>
            <a:endParaRPr>
              <a:solidFill>
                <a:srgbClr val="23527C"/>
              </a:solidFill>
            </a:endParaRPr>
          </a:p>
          <a:p>
            <a:pPr indent="-342900" lvl="1" marL="914400" rtl="0" algn="l">
              <a:lnSpc>
                <a:spcPct val="90000"/>
              </a:lnSpc>
              <a:spcBef>
                <a:spcPts val="375"/>
              </a:spcBef>
              <a:spcAft>
                <a:spcPts val="0"/>
              </a:spcAft>
              <a:buClr>
                <a:srgbClr val="23527C"/>
              </a:buClr>
              <a:buSzPts val="1800"/>
              <a:buChar char="-"/>
            </a:pPr>
            <a:r>
              <a:rPr b="1" lang="en-US" sz="2100">
                <a:solidFill>
                  <a:srgbClr val="23527C"/>
                </a:solidFill>
              </a:rPr>
              <a:t>Jack Geiger, 1965</a:t>
            </a:r>
            <a:endParaRPr>
              <a:solidFill>
                <a:srgbClr val="23527C"/>
              </a:solidFill>
            </a:endParaRPr>
          </a:p>
          <a:p>
            <a:pPr indent="0" lvl="0" marL="89059" rtl="0" algn="l">
              <a:lnSpc>
                <a:spcPct val="90000"/>
              </a:lnSpc>
              <a:spcBef>
                <a:spcPts val="750"/>
              </a:spcBef>
              <a:spcAft>
                <a:spcPts val="0"/>
              </a:spcAft>
              <a:buSzPts val="1800"/>
              <a:buNone/>
            </a:pPr>
            <a:r>
              <a:t/>
            </a:r>
            <a:endParaRPr b="1" sz="1500">
              <a:latin typeface="Century Gothic"/>
              <a:ea typeface="Century Gothic"/>
              <a:cs typeface="Century Gothic"/>
              <a:sym typeface="Century Gothic"/>
            </a:endParaRPr>
          </a:p>
          <a:p>
            <a:pPr indent="-228600" lvl="0" marL="457200" rtl="0" algn="l">
              <a:lnSpc>
                <a:spcPct val="90000"/>
              </a:lnSpc>
              <a:spcBef>
                <a:spcPts val="750"/>
              </a:spcBef>
              <a:spcAft>
                <a:spcPts val="0"/>
              </a:spcAft>
              <a:buClr>
                <a:schemeClr val="dk2"/>
              </a:buClr>
              <a:buSzPts val="1800"/>
              <a:buNone/>
            </a:pPr>
            <a:r>
              <a:t/>
            </a:r>
            <a:endParaRPr b="1" sz="1500">
              <a:latin typeface="Century Gothic"/>
              <a:ea typeface="Century Gothic"/>
              <a:cs typeface="Century Gothic"/>
              <a:sym typeface="Century Gothic"/>
            </a:endParaRPr>
          </a:p>
        </p:txBody>
      </p:sp>
      <p:pic>
        <p:nvPicPr>
          <p:cNvPr id="301" name="Google Shape;301;p10"/>
          <p:cNvPicPr preferRelativeResize="0"/>
          <p:nvPr/>
        </p:nvPicPr>
        <p:blipFill rotWithShape="1">
          <a:blip r:embed="rId3">
            <a:alphaModFix/>
          </a:blip>
          <a:srcRect b="1618" l="0" r="0" t="0"/>
          <a:stretch/>
        </p:blipFill>
        <p:spPr>
          <a:xfrm>
            <a:off x="16" y="7"/>
            <a:ext cx="3476678" cy="5143493"/>
          </a:xfrm>
          <a:prstGeom prst="rect">
            <a:avLst/>
          </a:prstGeom>
          <a:noFill/>
          <a:ln>
            <a:noFill/>
          </a:ln>
        </p:spPr>
      </p:pic>
      <p:sp>
        <p:nvSpPr>
          <p:cNvPr id="302" name="Google Shape;302;p10"/>
          <p:cNvSpPr/>
          <p:nvPr/>
        </p:nvSpPr>
        <p:spPr>
          <a:xfrm>
            <a:off x="16" y="4920292"/>
            <a:ext cx="3476678" cy="223208"/>
          </a:xfrm>
          <a:prstGeom prst="rect">
            <a:avLst/>
          </a:prstGeom>
          <a:solidFill>
            <a:srgbClr val="000000">
              <a:alpha val="49803"/>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975" u="none" cap="none" strike="noStrike">
                <a:solidFill>
                  <a:srgbClr val="FFFFFF"/>
                </a:solidFill>
                <a:latin typeface="Century Gothic"/>
                <a:ea typeface="Century Gothic"/>
                <a:cs typeface="Century Gothic"/>
                <a:sym typeface="Century Gothic"/>
              </a:rPr>
              <a:t>https://en.wikipedia.org/wiki/H._Jack_Geiger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g29051905d68_0_102"/>
          <p:cNvPicPr preferRelativeResize="0"/>
          <p:nvPr/>
        </p:nvPicPr>
        <p:blipFill>
          <a:blip r:embed="rId3">
            <a:alphaModFix/>
          </a:blip>
          <a:stretch>
            <a:fillRect/>
          </a:stretch>
        </p:blipFill>
        <p:spPr>
          <a:xfrm>
            <a:off x="3215250" y="498325"/>
            <a:ext cx="5660949" cy="4146850"/>
          </a:xfrm>
          <a:prstGeom prst="rect">
            <a:avLst/>
          </a:prstGeom>
          <a:noFill/>
          <a:ln>
            <a:noFill/>
          </a:ln>
        </p:spPr>
      </p:pic>
      <p:sp>
        <p:nvSpPr>
          <p:cNvPr id="308" name="Google Shape;308;g29051905d68_0_102"/>
          <p:cNvSpPr txBox="1"/>
          <p:nvPr/>
        </p:nvSpPr>
        <p:spPr>
          <a:xfrm>
            <a:off x="2571200" y="4732675"/>
            <a:ext cx="6490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dk1"/>
                </a:solidFill>
                <a:latin typeface="Montserrat"/>
                <a:ea typeface="Montserrat"/>
                <a:cs typeface="Montserrat"/>
                <a:sym typeface="Montserrat"/>
              </a:rPr>
              <a:t>American Hospital Association – Addressing Social Determinants of Health, 2018</a:t>
            </a:r>
            <a:endParaRPr>
              <a:latin typeface="Montserrat"/>
              <a:ea typeface="Montserrat"/>
              <a:cs typeface="Montserrat"/>
              <a:sym typeface="Montserrat"/>
            </a:endParaRPr>
          </a:p>
        </p:txBody>
      </p:sp>
      <p:sp>
        <p:nvSpPr>
          <p:cNvPr id="309" name="Google Shape;309;g29051905d68_0_102"/>
          <p:cNvSpPr txBox="1"/>
          <p:nvPr>
            <p:ph idx="1" type="body"/>
          </p:nvPr>
        </p:nvSpPr>
        <p:spPr>
          <a:xfrm>
            <a:off x="164050" y="1709850"/>
            <a:ext cx="2940600" cy="1723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2500">
                <a:solidFill>
                  <a:srgbClr val="BB1371"/>
                </a:solidFill>
                <a:latin typeface="Montserrat"/>
                <a:ea typeface="Montserrat"/>
                <a:cs typeface="Montserrat"/>
                <a:sym typeface="Montserrat"/>
              </a:rPr>
              <a:t>S</a:t>
            </a:r>
            <a:r>
              <a:rPr b="1" lang="en-US" sz="2500">
                <a:solidFill>
                  <a:srgbClr val="22214F"/>
                </a:solidFill>
                <a:latin typeface="Montserrat"/>
                <a:ea typeface="Montserrat"/>
                <a:cs typeface="Montserrat"/>
                <a:sym typeface="Montserrat"/>
              </a:rPr>
              <a:t>ocial </a:t>
            </a:r>
            <a:r>
              <a:rPr b="1" lang="en-US" sz="2500">
                <a:solidFill>
                  <a:srgbClr val="BB1371"/>
                </a:solidFill>
                <a:latin typeface="Montserrat"/>
                <a:ea typeface="Montserrat"/>
                <a:cs typeface="Montserrat"/>
                <a:sym typeface="Montserrat"/>
              </a:rPr>
              <a:t>D</a:t>
            </a:r>
            <a:r>
              <a:rPr b="1" lang="en-US" sz="2500">
                <a:solidFill>
                  <a:srgbClr val="22214F"/>
                </a:solidFill>
                <a:latin typeface="Montserrat"/>
                <a:ea typeface="Montserrat"/>
                <a:cs typeface="Montserrat"/>
                <a:sym typeface="Montserrat"/>
              </a:rPr>
              <a:t>eterminants </a:t>
            </a:r>
            <a:endParaRPr b="1" sz="2500">
              <a:solidFill>
                <a:srgbClr val="22214F"/>
              </a:solidFill>
              <a:latin typeface="Montserrat"/>
              <a:ea typeface="Montserrat"/>
              <a:cs typeface="Montserrat"/>
              <a:sym typeface="Montserrat"/>
            </a:endParaRPr>
          </a:p>
          <a:p>
            <a:pPr indent="0" lvl="0" marL="0" rtl="0" algn="l">
              <a:lnSpc>
                <a:spcPct val="115000"/>
              </a:lnSpc>
              <a:spcBef>
                <a:spcPts val="0"/>
              </a:spcBef>
              <a:spcAft>
                <a:spcPts val="0"/>
              </a:spcAft>
              <a:buNone/>
            </a:pPr>
            <a:r>
              <a:rPr b="1" i="1" lang="en-US" sz="2300">
                <a:solidFill>
                  <a:srgbClr val="22214F"/>
                </a:solidFill>
                <a:latin typeface="Montserrat"/>
                <a:ea typeface="Montserrat"/>
                <a:cs typeface="Montserrat"/>
                <a:sym typeface="Montserrat"/>
              </a:rPr>
              <a:t>(or </a:t>
            </a:r>
            <a:r>
              <a:rPr b="1" i="1" lang="en-US" sz="2300">
                <a:solidFill>
                  <a:srgbClr val="BB1371"/>
                </a:solidFill>
                <a:latin typeface="Montserrat"/>
                <a:ea typeface="Montserrat"/>
                <a:cs typeface="Montserrat"/>
                <a:sym typeface="Montserrat"/>
              </a:rPr>
              <a:t>S</a:t>
            </a:r>
            <a:r>
              <a:rPr b="1" i="1" lang="en-US" sz="2300">
                <a:solidFill>
                  <a:srgbClr val="22214F"/>
                </a:solidFill>
                <a:latin typeface="Montserrat"/>
                <a:ea typeface="Montserrat"/>
                <a:cs typeface="Montserrat"/>
                <a:sym typeface="Montserrat"/>
              </a:rPr>
              <a:t>ocial </a:t>
            </a:r>
            <a:r>
              <a:rPr b="1" i="1" lang="en-US" sz="2300">
                <a:solidFill>
                  <a:srgbClr val="BB1371"/>
                </a:solidFill>
                <a:latin typeface="Montserrat"/>
                <a:ea typeface="Montserrat"/>
                <a:cs typeface="Montserrat"/>
                <a:sym typeface="Montserrat"/>
              </a:rPr>
              <a:t>D</a:t>
            </a:r>
            <a:r>
              <a:rPr b="1" i="1" lang="en-US" sz="2300">
                <a:solidFill>
                  <a:srgbClr val="22214F"/>
                </a:solidFill>
                <a:latin typeface="Montserrat"/>
                <a:ea typeface="Montserrat"/>
                <a:cs typeface="Montserrat"/>
                <a:sym typeface="Montserrat"/>
              </a:rPr>
              <a:t>rivers) </a:t>
            </a:r>
            <a:endParaRPr b="1" i="1" sz="2300">
              <a:solidFill>
                <a:srgbClr val="22214F"/>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US" sz="2500">
                <a:solidFill>
                  <a:srgbClr val="BB1371"/>
                </a:solidFill>
                <a:latin typeface="Montserrat"/>
                <a:ea typeface="Montserrat"/>
                <a:cs typeface="Montserrat"/>
                <a:sym typeface="Montserrat"/>
              </a:rPr>
              <a:t>o</a:t>
            </a:r>
            <a:r>
              <a:rPr b="1" lang="en-US" sz="2500">
                <a:solidFill>
                  <a:srgbClr val="22214F"/>
                </a:solidFill>
                <a:latin typeface="Montserrat"/>
                <a:ea typeface="Montserrat"/>
                <a:cs typeface="Montserrat"/>
                <a:sym typeface="Montserrat"/>
              </a:rPr>
              <a:t>f </a:t>
            </a:r>
            <a:r>
              <a:rPr b="1" lang="en-US" sz="2500">
                <a:solidFill>
                  <a:srgbClr val="BB1371"/>
                </a:solidFill>
                <a:latin typeface="Montserrat"/>
                <a:ea typeface="Montserrat"/>
                <a:cs typeface="Montserrat"/>
                <a:sym typeface="Montserrat"/>
              </a:rPr>
              <a:t>H</a:t>
            </a:r>
            <a:r>
              <a:rPr b="1" lang="en-US" sz="2500">
                <a:solidFill>
                  <a:srgbClr val="22214F"/>
                </a:solidFill>
                <a:latin typeface="Montserrat"/>
                <a:ea typeface="Montserrat"/>
                <a:cs typeface="Montserrat"/>
                <a:sym typeface="Montserrat"/>
              </a:rPr>
              <a:t>ealth</a:t>
            </a:r>
            <a:endParaRPr b="1" i="1" sz="2500">
              <a:solidFill>
                <a:srgbClr val="22214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evelVTI">
  <a:themeElements>
    <a:clrScheme name="AnalogousFromLightSeedLeftStep">
      <a:dk1>
        <a:srgbClr val="000000"/>
      </a:dk1>
      <a:lt1>
        <a:srgbClr val="FFFFFF"/>
      </a:lt1>
      <a:dk2>
        <a:srgbClr val="213B33"/>
      </a:dk2>
      <a:lt2>
        <a:srgbClr val="E8E3E2"/>
      </a:lt2>
      <a:accent1>
        <a:srgbClr val="4EAFBA"/>
      </a:accent1>
      <a:accent2>
        <a:srgbClr val="4DB392"/>
      </a:accent2>
      <a:accent3>
        <a:srgbClr val="4FB369"/>
      </a:accent3>
      <a:accent4>
        <a:srgbClr val="5DB54E"/>
      </a:accent4>
      <a:accent5>
        <a:srgbClr val="89AA5D"/>
      </a:accent5>
      <a:accent6>
        <a:srgbClr val="A3A546"/>
      </a:accent6>
      <a:hlink>
        <a:srgbClr val="AE7069"/>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